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1"/>
  </p:notesMasterIdLst>
  <p:sldIdLst>
    <p:sldId id="276" r:id="rId2"/>
    <p:sldId id="328" r:id="rId3"/>
    <p:sldId id="291" r:id="rId4"/>
    <p:sldId id="284" r:id="rId5"/>
    <p:sldId id="286" r:id="rId6"/>
    <p:sldId id="331" r:id="rId7"/>
    <p:sldId id="285" r:id="rId8"/>
    <p:sldId id="287" r:id="rId9"/>
    <p:sldId id="333" r:id="rId10"/>
    <p:sldId id="299" r:id="rId11"/>
    <p:sldId id="352" r:id="rId12"/>
    <p:sldId id="288" r:id="rId13"/>
    <p:sldId id="334" r:id="rId14"/>
    <p:sldId id="290" r:id="rId15"/>
    <p:sldId id="321" r:id="rId16"/>
    <p:sldId id="275" r:id="rId17"/>
    <p:sldId id="343" r:id="rId18"/>
    <p:sldId id="258" r:id="rId19"/>
    <p:sldId id="259" r:id="rId20"/>
    <p:sldId id="260" r:id="rId21"/>
    <p:sldId id="261" r:id="rId22"/>
    <p:sldId id="271" r:id="rId23"/>
    <p:sldId id="344" r:id="rId24"/>
    <p:sldId id="262" r:id="rId25"/>
    <p:sldId id="272" r:id="rId26"/>
    <p:sldId id="345" r:id="rId27"/>
    <p:sldId id="263" r:id="rId28"/>
    <p:sldId id="274" r:id="rId29"/>
    <p:sldId id="337" r:id="rId30"/>
    <p:sldId id="264" r:id="rId31"/>
    <p:sldId id="353" r:id="rId32"/>
    <p:sldId id="265" r:id="rId33"/>
    <p:sldId id="354" r:id="rId34"/>
    <p:sldId id="266" r:id="rId35"/>
    <p:sldId id="282" r:id="rId36"/>
    <p:sldId id="269" r:id="rId37"/>
    <p:sldId id="301" r:id="rId38"/>
    <p:sldId id="281" r:id="rId39"/>
    <p:sldId id="348" r:id="rId40"/>
    <p:sldId id="322" r:id="rId41"/>
    <p:sldId id="293" r:id="rId42"/>
    <p:sldId id="292" r:id="rId43"/>
    <p:sldId id="350" r:id="rId44"/>
    <p:sldId id="294" r:id="rId45"/>
    <p:sldId id="295" r:id="rId46"/>
    <p:sldId id="338" r:id="rId47"/>
    <p:sldId id="296" r:id="rId48"/>
    <p:sldId id="351" r:id="rId49"/>
    <p:sldId id="297" r:id="rId50"/>
    <p:sldId id="298" r:id="rId51"/>
    <p:sldId id="300" r:id="rId52"/>
    <p:sldId id="314" r:id="rId53"/>
    <p:sldId id="311" r:id="rId54"/>
    <p:sldId id="312" r:id="rId55"/>
    <p:sldId id="313" r:id="rId56"/>
    <p:sldId id="315" r:id="rId57"/>
    <p:sldId id="317" r:id="rId58"/>
    <p:sldId id="316" r:id="rId59"/>
    <p:sldId id="318" r:id="rId60"/>
    <p:sldId id="319" r:id="rId61"/>
    <p:sldId id="306" r:id="rId62"/>
    <p:sldId id="303" r:id="rId63"/>
    <p:sldId id="320" r:id="rId64"/>
    <p:sldId id="308" r:id="rId65"/>
    <p:sldId id="323" r:id="rId66"/>
    <p:sldId id="324" r:id="rId67"/>
    <p:sldId id="325" r:id="rId68"/>
    <p:sldId id="309" r:id="rId69"/>
    <p:sldId id="267" r:id="rId70"/>
    <p:sldId id="302" r:id="rId71"/>
    <p:sldId id="268" r:id="rId72"/>
    <p:sldId id="310" r:id="rId73"/>
    <p:sldId id="326" r:id="rId74"/>
    <p:sldId id="327" r:id="rId75"/>
    <p:sldId id="270" r:id="rId76"/>
    <p:sldId id="277" r:id="rId77"/>
    <p:sldId id="278" r:id="rId78"/>
    <p:sldId id="279" r:id="rId79"/>
    <p:sldId id="280" r:id="rId8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4" y="-10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6B854-6B5A-4530-9D0A-D9464818B00A}" type="datetimeFigureOut">
              <a:rPr lang="es-MX" smtClean="0"/>
              <a:pPr/>
              <a:t>20/06/2011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A0D7A-7B1C-4D9E-A0CE-26006F36BDFD}" type="slidenum">
              <a:rPr lang="es-MX" smtClean="0"/>
              <a:pPr/>
              <a:t>‹#›</a:t>
            </a:fld>
            <a:endParaRPr lang="es-MX"/>
          </a:p>
        </p:txBody>
      </p:sp>
    </p:spTree>
    <p:extLst>
      <p:ext uri="{BB962C8B-B14F-4D97-AF65-F5344CB8AC3E}">
        <p14:creationId xmlns:p14="http://schemas.microsoft.com/office/powerpoint/2010/main" val="2629928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F0A0D7A-7B1C-4D9E-A0CE-26006F36BDFD}" type="slidenum">
              <a:rPr lang="es-MX" smtClean="0"/>
              <a:pPr/>
              <a:t>30</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F0A0D7A-7B1C-4D9E-A0CE-26006F36BDFD}" type="slidenum">
              <a:rPr lang="es-MX" smtClean="0"/>
              <a:pPr/>
              <a:t>79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77BA43B-03D7-4C23-B998-4F478D747B60}" type="datetimeFigureOut">
              <a:rPr lang="es-MX" smtClean="0"/>
              <a:pPr/>
              <a:t>20/06/2011</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63CEB8B-C4FD-40F8-9824-53F133B0161E}" type="slidenum">
              <a:rPr lang="es-MX" smtClean="0"/>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77BA43B-03D7-4C23-B998-4F478D747B60}" type="datetimeFigureOut">
              <a:rPr lang="es-MX" smtClean="0"/>
              <a:pPr/>
              <a:t>20/06/2011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63CEB8B-C4FD-40F8-9824-53F133B0161E}" type="slidenum">
              <a:rPr lang="es-MX" smtClean="0"/>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77BA43B-03D7-4C23-B998-4F478D747B60}" type="datetimeFigureOut">
              <a:rPr lang="es-MX" smtClean="0"/>
              <a:pPr/>
              <a:t>20/06/2011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63CEB8B-C4FD-40F8-9824-53F133B0161E}" type="slidenum">
              <a:rPr lang="es-MX" smtClean="0"/>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77BA43B-03D7-4C23-B998-4F478D747B60}" type="datetimeFigureOut">
              <a:rPr lang="es-MX" smtClean="0"/>
              <a:pPr/>
              <a:t>20/06/2011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63CEB8B-C4FD-40F8-9824-53F133B0161E}" type="slidenum">
              <a:rPr lang="es-MX" smtClean="0"/>
              <a:pPr/>
              <a:t>‹#›</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77BA43B-03D7-4C23-B998-4F478D747B60}" type="datetimeFigureOut">
              <a:rPr lang="es-MX" smtClean="0"/>
              <a:pPr/>
              <a:t>20/06/2011</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363CEB8B-C4FD-40F8-9824-53F133B0161E}" type="slidenum">
              <a:rPr lang="es-MX" smtClean="0"/>
              <a:pPr/>
              <a:t>‹#›</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77BA43B-03D7-4C23-B998-4F478D747B60}" type="datetimeFigureOut">
              <a:rPr lang="es-MX" smtClean="0"/>
              <a:pPr/>
              <a:t>20/06/2011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363CEB8B-C4FD-40F8-9824-53F133B0161E}" type="slidenum">
              <a:rPr lang="es-MX" smtClean="0"/>
              <a:pPr/>
              <a:t>‹#›</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77BA43B-03D7-4C23-B998-4F478D747B60}" type="datetimeFigureOut">
              <a:rPr lang="es-MX" smtClean="0"/>
              <a:pPr/>
              <a:t>20/06/2011</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363CEB8B-C4FD-40F8-9824-53F133B0161E}"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677BA43B-03D7-4C23-B998-4F478D747B60}" type="datetimeFigureOut">
              <a:rPr lang="es-MX" smtClean="0"/>
              <a:pPr/>
              <a:t>20/06/2011</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363CEB8B-C4FD-40F8-9824-53F133B0161E}" type="slidenum">
              <a:rPr lang="es-MX" smtClean="0"/>
              <a:pPr/>
              <a:t>‹#›</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77BA43B-03D7-4C23-B998-4F478D747B60}" type="datetimeFigureOut">
              <a:rPr lang="es-MX" smtClean="0"/>
              <a:pPr/>
              <a:t>20/06/2011</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363CEB8B-C4FD-40F8-9824-53F133B0161E}" type="slidenum">
              <a:rPr lang="es-MX" smtClean="0"/>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677BA43B-03D7-4C23-B998-4F478D747B60}" type="datetimeFigureOut">
              <a:rPr lang="es-MX" smtClean="0"/>
              <a:pPr/>
              <a:t>20/06/2011</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363CEB8B-C4FD-40F8-9824-53F133B0161E}" type="slidenum">
              <a:rPr lang="es-MX" smtClean="0"/>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677BA43B-03D7-4C23-B998-4F478D747B60}" type="datetimeFigureOut">
              <a:rPr lang="es-MX" smtClean="0"/>
              <a:pPr/>
              <a:t>20/06/2011</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363CEB8B-C4FD-40F8-9824-53F133B0161E}" type="slidenum">
              <a:rPr lang="es-MX" smtClean="0"/>
              <a:pPr/>
              <a:t>‹#›</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7BA43B-03D7-4C23-B998-4F478D747B60}" type="datetimeFigureOut">
              <a:rPr lang="es-MX" smtClean="0"/>
              <a:pPr/>
              <a:t>20/06/2011</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63CEB8B-C4FD-40F8-9824-53F133B0161E}" type="slidenum">
              <a:rPr lang="es-MX" smtClean="0"/>
              <a:pPr/>
              <a:t>‹#›</a:t>
            </a:fld>
            <a:endParaRPr lang="es-MX"/>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photobucket.com/images/recycl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836712"/>
            <a:ext cx="7920880" cy="452431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s-ES" sz="4800" b="1" cap="none" spc="150" dirty="0" smtClean="0">
                <a:ln w="11430"/>
                <a:solidFill>
                  <a:schemeClr val="tx1">
                    <a:lumMod val="95000"/>
                    <a:lumOff val="5000"/>
                  </a:schemeClr>
                </a:solidFill>
                <a:effectLst>
                  <a:outerShdw blurRad="25400" algn="tl" rotWithShape="0">
                    <a:srgbClr val="000000">
                      <a:alpha val="43000"/>
                    </a:srgbClr>
                  </a:outerShdw>
                </a:effectLst>
              </a:rPr>
              <a:t>SUMANDO ESFUERZOS UNIDOS CUMPLIMOS  SUEÑOS, PROYECTO DE </a:t>
            </a:r>
            <a:r>
              <a:rPr lang="es-ES" sz="4800" b="1" spc="150" dirty="0" smtClean="0">
                <a:ln w="11430"/>
                <a:solidFill>
                  <a:schemeClr val="tx1">
                    <a:lumMod val="95000"/>
                    <a:lumOff val="5000"/>
                  </a:schemeClr>
                </a:solidFill>
                <a:effectLst>
                  <a:outerShdw blurRad="25400" algn="tl" rotWithShape="0">
                    <a:srgbClr val="000000">
                      <a:alpha val="43000"/>
                    </a:srgbClr>
                  </a:outerShdw>
                </a:effectLst>
              </a:rPr>
              <a:t>VI</a:t>
            </a:r>
            <a:r>
              <a:rPr lang="es-ES" sz="4800" b="1" cap="none" spc="150" dirty="0" smtClean="0">
                <a:ln w="11430"/>
                <a:solidFill>
                  <a:schemeClr val="tx1">
                    <a:lumMod val="95000"/>
                    <a:lumOff val="5000"/>
                  </a:schemeClr>
                </a:solidFill>
                <a:effectLst>
                  <a:outerShdw blurRad="25400" algn="tl" rotWithShape="0">
                    <a:srgbClr val="000000">
                      <a:alpha val="43000"/>
                    </a:srgbClr>
                  </a:outerShdw>
                </a:effectLst>
              </a:rPr>
              <a:t>VIENDA   COFIMICH               “</a:t>
            </a:r>
            <a:r>
              <a:rPr lang="es-ES" sz="4800" b="1" spc="150" dirty="0" smtClean="0">
                <a:ln w="11430"/>
                <a:solidFill>
                  <a:schemeClr val="tx1">
                    <a:lumMod val="95000"/>
                    <a:lumOff val="5000"/>
                  </a:schemeClr>
                </a:solidFill>
                <a:effectLst>
                  <a:outerShdw blurRad="25400" algn="tl" rotWithShape="0">
                    <a:srgbClr val="000000">
                      <a:alpha val="43000"/>
                    </a:srgbClr>
                  </a:outerShdw>
                </a:effectLst>
              </a:rPr>
              <a:t>HOGAR SUSTENTABLE, VIDA DIGNA</a:t>
            </a:r>
            <a:r>
              <a:rPr lang="es-ES" sz="4800" b="1" cap="none" spc="150" dirty="0" smtClean="0">
                <a:ln w="11430"/>
                <a:solidFill>
                  <a:schemeClr val="tx1">
                    <a:lumMod val="95000"/>
                    <a:lumOff val="5000"/>
                  </a:schemeClr>
                </a:solidFill>
                <a:effectLst>
                  <a:outerShdw blurRad="25400" algn="tl" rotWithShape="0">
                    <a:srgbClr val="000000">
                      <a:alpha val="43000"/>
                    </a:srgbClr>
                  </a:outerShdw>
                </a:effectLst>
              </a:rPr>
              <a:t>”</a:t>
            </a:r>
            <a:endParaRPr lang="es-ES" sz="4800" b="1" cap="none" spc="150" dirty="0">
              <a:ln w="11430"/>
              <a:solidFill>
                <a:schemeClr val="tx1">
                  <a:lumMod val="95000"/>
                  <a:lumOff val="5000"/>
                </a:schemeClr>
              </a:solidFill>
              <a:effectLst>
                <a:outerShdw blurRad="25400" algn="tl" rotWithShape="0">
                  <a:srgbClr val="000000">
                    <a:alpha val="43000"/>
                  </a:srgbClr>
                </a:outerShdw>
              </a:effectLst>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MX" sz="2400" dirty="0" smtClean="0"/>
              <a:t> Las cuales podrán subsidiar   el fondeo del 80% del proyecto y la A.C. el 20% con recursos propios  mediante un sistema de ahorro. </a:t>
            </a:r>
          </a:p>
          <a:p>
            <a:pPr algn="just"/>
            <a:r>
              <a:rPr lang="es-MX" sz="2400" dirty="0" smtClean="0"/>
              <a:t>El trabajador deberá pagar el 80% de su adeudo en mensualidades fijas.</a:t>
            </a:r>
          </a:p>
          <a:p>
            <a:pPr algn="just"/>
            <a:r>
              <a:rPr lang="es-MX" sz="2400" dirty="0" smtClean="0"/>
              <a:t>Los recursos se autorizaran al constructor sobre avance de obra a desarrollar dicho fraccionamiento</a:t>
            </a:r>
          </a:p>
          <a:p>
            <a:pPr algn="just"/>
            <a:r>
              <a:rPr lang="es-MX" sz="2400" dirty="0" smtClean="0"/>
              <a:t>El cual, la inversión de dicho proyecto estará respaldada por un fideicomiso creado por COFIMICH y la A.C</a:t>
            </a:r>
          </a:p>
          <a:p>
            <a:endParaRPr lang="es-MX"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92696"/>
            <a:ext cx="5958408" cy="4801314"/>
          </a:xfrm>
          <a:prstGeom prst="rect">
            <a:avLst/>
          </a:prstGeom>
        </p:spPr>
        <p:txBody>
          <a:bodyPr wrap="square">
            <a:spAutoFit/>
          </a:bodyPr>
          <a:lstStyle/>
          <a:p>
            <a:r>
              <a:rPr lang="en-US" sz="2400" dirty="0"/>
              <a:t>Those entities will be able to subsidize 80% of the project </a:t>
            </a:r>
            <a:r>
              <a:rPr lang="en-US" sz="2400" dirty="0" smtClean="0"/>
              <a:t>and 20</a:t>
            </a:r>
            <a:r>
              <a:rPr lang="en-US" sz="2400" dirty="0"/>
              <a:t>% of </a:t>
            </a:r>
            <a:r>
              <a:rPr lang="en-US" sz="2400" dirty="0" smtClean="0"/>
              <a:t>the  </a:t>
            </a:r>
            <a:r>
              <a:rPr lang="en-US" sz="2400" dirty="0"/>
              <a:t>savings </a:t>
            </a:r>
            <a:r>
              <a:rPr lang="en-US" sz="2400" dirty="0" smtClean="0"/>
              <a:t>account</a:t>
            </a:r>
            <a:r>
              <a:rPr lang="en-US" sz="2400" dirty="0"/>
              <a:t> </a:t>
            </a:r>
            <a:r>
              <a:rPr lang="en-US" sz="2400" dirty="0" smtClean="0"/>
              <a:t>of the members of the Civil Association members. </a:t>
            </a:r>
          </a:p>
          <a:p>
            <a:r>
              <a:rPr lang="en-US" sz="2400" dirty="0" smtClean="0"/>
              <a:t>Workers </a:t>
            </a:r>
            <a:r>
              <a:rPr lang="en-US" sz="2400" dirty="0"/>
              <a:t>will have to pay 80% of their debt in fixed monthly payments.</a:t>
            </a:r>
          </a:p>
          <a:p>
            <a:r>
              <a:rPr lang="en-US" sz="2400" dirty="0"/>
              <a:t>Resources  will be given to builders to prepare plots of land.</a:t>
            </a:r>
          </a:p>
          <a:p>
            <a:r>
              <a:rPr lang="en-US" sz="2400" dirty="0"/>
              <a:t>Quality control, investment in current project will be </a:t>
            </a:r>
            <a:r>
              <a:rPr lang="en-US" sz="2400" dirty="0" smtClean="0"/>
              <a:t>backed up </a:t>
            </a:r>
            <a:r>
              <a:rPr lang="en-US" sz="2400" dirty="0"/>
              <a:t>by a Trust Commission  established by COFIMICH and </a:t>
            </a:r>
            <a:r>
              <a:rPr lang="en-US" sz="2400" dirty="0" smtClean="0"/>
              <a:t>Civil Association (A. C.)   </a:t>
            </a:r>
            <a:endParaRPr lang="en-US" sz="2400" dirty="0"/>
          </a:p>
          <a:p>
            <a:pPr marL="109728" indent="0">
              <a:buNone/>
            </a:pPr>
            <a:endParaRPr lang="en-US" dirty="0"/>
          </a:p>
        </p:txBody>
      </p:sp>
    </p:spTree>
    <p:extLst>
      <p:ext uri="{BB962C8B-B14F-4D97-AF65-F5344CB8AC3E}">
        <p14:creationId xmlns:p14="http://schemas.microsoft.com/office/powerpoint/2010/main" val="380661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pPr algn="just"/>
            <a:r>
              <a:rPr lang="es-MX" dirty="0" smtClean="0"/>
              <a:t>Con la finalidad de proporcionar a nuestros Socios un servicio de Calidad, hemos agrupado nuestro campo de acción por distritos de producción, estando pendiente la conformación de los Consejos Económicos y Sociales, a nivel de entidades como unidades de consumo. </a:t>
            </a:r>
          </a:p>
          <a:p>
            <a:pPr algn="just"/>
            <a:r>
              <a:rPr lang="es-MX" dirty="0" smtClean="0"/>
              <a:t>Todo ello con los indicadores de la cámara de comercio y  el Consejo Coordinador Empresarial, sobre la base de que solo 2000 poblaciones a nivel nacional serían las de más alta rentabilidad.</a:t>
            </a:r>
          </a:p>
          <a:p>
            <a:pPr algn="just"/>
            <a:r>
              <a:rPr lang="es-MX" dirty="0" smtClean="0"/>
              <a:t>Sin embargo, es nuestro interés el incluir a un mayor número de localidades, en la medida que se justifique su inclusión.</a:t>
            </a:r>
            <a:endParaRPr lang="es-MX" dirty="0"/>
          </a:p>
        </p:txBody>
      </p:sp>
      <p:sp>
        <p:nvSpPr>
          <p:cNvPr id="3" name="2 Título"/>
          <p:cNvSpPr>
            <a:spLocks noGrp="1"/>
          </p:cNvSpPr>
          <p:nvPr>
            <p:ph type="title"/>
          </p:nvPr>
        </p:nvSpPr>
        <p:spPr/>
        <p:txBody>
          <a:bodyPr/>
          <a:lstStyle/>
          <a:p>
            <a:pPr algn="ctr"/>
            <a:r>
              <a:rPr lang="es-MX" dirty="0" smtClean="0"/>
              <a:t>COMPROMISO COFIMICH</a:t>
            </a:r>
            <a:endParaRPr lang="es-MX"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With the aim to offer our members quality service we have divided our field of action into distinct groups, that conform to the ….</a:t>
            </a:r>
          </a:p>
          <a:p>
            <a:endParaRPr lang="en-US" dirty="0" smtClean="0"/>
          </a:p>
          <a:p>
            <a:r>
              <a:rPr lang="en-US" dirty="0" smtClean="0"/>
              <a:t>All this activity will be ratified by the Chamber of Commerce and the Business Coordination Board, on the basis of that only 2000 people at a  level that will be the most profitable.</a:t>
            </a:r>
          </a:p>
          <a:p>
            <a:r>
              <a:rPr lang="en-US" dirty="0" smtClean="0"/>
              <a:t>However, our interest is to include a high number of local communities,  so long as it is justified. </a:t>
            </a:r>
            <a:endParaRPr lang="en-US" dirty="0"/>
          </a:p>
        </p:txBody>
      </p:sp>
      <p:sp>
        <p:nvSpPr>
          <p:cNvPr id="3" name="Title 2"/>
          <p:cNvSpPr>
            <a:spLocks noGrp="1"/>
          </p:cNvSpPr>
          <p:nvPr>
            <p:ph type="title"/>
          </p:nvPr>
        </p:nvSpPr>
        <p:spPr/>
        <p:txBody>
          <a:bodyPr/>
          <a:lstStyle/>
          <a:p>
            <a:r>
              <a:rPr lang="en-US" dirty="0" smtClean="0"/>
              <a:t>COFIMICH ‘ s  Commitment </a:t>
            </a:r>
            <a:endParaRPr lang="en-US" dirty="0"/>
          </a:p>
        </p:txBody>
      </p:sp>
    </p:spTree>
    <p:extLst>
      <p:ext uri="{BB962C8B-B14F-4D97-AF65-F5344CB8AC3E}">
        <p14:creationId xmlns:p14="http://schemas.microsoft.com/office/powerpoint/2010/main" val="260342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Título"/>
          <p:cNvSpPr>
            <a:spLocks noGrp="1"/>
          </p:cNvSpPr>
          <p:nvPr>
            <p:ph type="ctrTitle"/>
          </p:nvPr>
        </p:nvSpPr>
        <p:spPr>
          <a:xfrm>
            <a:off x="785786" y="285728"/>
            <a:ext cx="7572428" cy="1071564"/>
          </a:xfrm>
        </p:spPr>
        <p:txBody>
          <a:bodyPr>
            <a:normAutofit fontScale="90000"/>
          </a:bodyPr>
          <a:lstStyle/>
          <a:p>
            <a:pPr algn="ctr" eaLnBrk="1" hangingPunct="1"/>
            <a:r>
              <a:rPr lang="es-MX" sz="4000" b="1" dirty="0" smtClean="0"/>
              <a:t> CADENA PRODUCTIVA-</a:t>
            </a:r>
            <a:r>
              <a:rPr lang="es-MX" sz="4000" b="1" dirty="0" err="1" smtClean="0"/>
              <a:t>Production</a:t>
            </a:r>
            <a:r>
              <a:rPr lang="es-MX" sz="4000" b="1" dirty="0" smtClean="0"/>
              <a:t> </a:t>
            </a:r>
            <a:r>
              <a:rPr lang="es-MX" sz="4000" b="1" dirty="0" err="1" smtClean="0"/>
              <a:t>Chain</a:t>
            </a:r>
            <a:endParaRPr lang="es-MX" sz="4000" b="1" dirty="0" smtClean="0"/>
          </a:p>
        </p:txBody>
      </p:sp>
      <p:pic>
        <p:nvPicPr>
          <p:cNvPr id="15363" name="5 Imagen" descr="1180053598dJPq8b.jpg"/>
          <p:cNvPicPr>
            <a:picLocks noChangeAspect="1"/>
          </p:cNvPicPr>
          <p:nvPr/>
        </p:nvPicPr>
        <p:blipFill>
          <a:blip r:embed="rId2" cstate="print"/>
          <a:srcRect/>
          <a:stretch>
            <a:fillRect/>
          </a:stretch>
        </p:blipFill>
        <p:spPr bwMode="auto">
          <a:xfrm>
            <a:off x="500034" y="2071678"/>
            <a:ext cx="914400" cy="935037"/>
          </a:xfrm>
          <a:prstGeom prst="rect">
            <a:avLst/>
          </a:prstGeom>
          <a:noFill/>
          <a:ln w="9525">
            <a:noFill/>
            <a:miter lim="800000"/>
            <a:headEnd/>
            <a:tailEnd/>
          </a:ln>
        </p:spPr>
      </p:pic>
      <p:sp>
        <p:nvSpPr>
          <p:cNvPr id="7" name="6 Flecha izquierda"/>
          <p:cNvSpPr/>
          <p:nvPr/>
        </p:nvSpPr>
        <p:spPr>
          <a:xfrm>
            <a:off x="1643042" y="2357430"/>
            <a:ext cx="71437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p>
        </p:txBody>
      </p:sp>
      <p:sp>
        <p:nvSpPr>
          <p:cNvPr id="9" name="8 Flecha derecha"/>
          <p:cNvSpPr/>
          <p:nvPr/>
        </p:nvSpPr>
        <p:spPr>
          <a:xfrm>
            <a:off x="4071934" y="2357430"/>
            <a:ext cx="7874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p>
        </p:txBody>
      </p:sp>
      <p:sp>
        <p:nvSpPr>
          <p:cNvPr id="10" name="9 Rectángulo"/>
          <p:cNvSpPr/>
          <p:nvPr/>
        </p:nvSpPr>
        <p:spPr>
          <a:xfrm>
            <a:off x="2643174" y="2071678"/>
            <a:ext cx="1228696" cy="9233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a:t>
            </a:r>
            <a:endPar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1" name="10 Flecha derecha"/>
          <p:cNvSpPr/>
          <p:nvPr/>
        </p:nvSpPr>
        <p:spPr>
          <a:xfrm>
            <a:off x="6357950" y="2357430"/>
            <a:ext cx="792162"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p>
        </p:txBody>
      </p:sp>
      <p:sp>
        <p:nvSpPr>
          <p:cNvPr id="12" name="11 Rectángulo"/>
          <p:cNvSpPr/>
          <p:nvPr/>
        </p:nvSpPr>
        <p:spPr>
          <a:xfrm>
            <a:off x="7429520" y="2071678"/>
            <a:ext cx="1102920" cy="9233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FA</a:t>
            </a:r>
          </a:p>
        </p:txBody>
      </p:sp>
      <p:sp>
        <p:nvSpPr>
          <p:cNvPr id="15" name="14 Más"/>
          <p:cNvSpPr/>
          <p:nvPr/>
        </p:nvSpPr>
        <p:spPr>
          <a:xfrm>
            <a:off x="1857356" y="3643314"/>
            <a:ext cx="571500" cy="7143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p>
        </p:txBody>
      </p:sp>
      <p:sp>
        <p:nvSpPr>
          <p:cNvPr id="16" name="15 Rectángulo"/>
          <p:cNvSpPr/>
          <p:nvPr/>
        </p:nvSpPr>
        <p:spPr>
          <a:xfrm>
            <a:off x="2627784" y="3645024"/>
            <a:ext cx="933269"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CP</a:t>
            </a:r>
          </a:p>
        </p:txBody>
      </p:sp>
      <p:sp>
        <p:nvSpPr>
          <p:cNvPr id="17" name="16 Igual que"/>
          <p:cNvSpPr/>
          <p:nvPr/>
        </p:nvSpPr>
        <p:spPr>
          <a:xfrm>
            <a:off x="4071934" y="3714752"/>
            <a:ext cx="571500" cy="5000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solidFill>
                <a:schemeClr val="tx1"/>
              </a:solidFill>
            </a:endParaRPr>
          </a:p>
        </p:txBody>
      </p:sp>
      <p:pic>
        <p:nvPicPr>
          <p:cNvPr id="15373" name="18 Imagen" descr="FINCA.jpg"/>
          <p:cNvPicPr>
            <a:picLocks noChangeAspect="1"/>
          </p:cNvPicPr>
          <p:nvPr/>
        </p:nvPicPr>
        <p:blipFill>
          <a:blip r:embed="rId3" cstate="print"/>
          <a:srcRect/>
          <a:stretch>
            <a:fillRect/>
          </a:stretch>
        </p:blipFill>
        <p:spPr bwMode="auto">
          <a:xfrm>
            <a:off x="5214942" y="3500438"/>
            <a:ext cx="1008062" cy="1098550"/>
          </a:xfrm>
          <a:prstGeom prst="rect">
            <a:avLst/>
          </a:prstGeom>
          <a:noFill/>
          <a:ln w="9525">
            <a:noFill/>
            <a:miter lim="800000"/>
            <a:headEnd/>
            <a:tailEnd/>
          </a:ln>
        </p:spPr>
      </p:pic>
      <p:sp>
        <p:nvSpPr>
          <p:cNvPr id="21" name="20 Rectángulo"/>
          <p:cNvSpPr/>
          <p:nvPr/>
        </p:nvSpPr>
        <p:spPr>
          <a:xfrm>
            <a:off x="4572000" y="5157192"/>
            <a:ext cx="1214446" cy="9233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es-E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EF</a:t>
            </a:r>
          </a:p>
        </p:txBody>
      </p:sp>
      <p:pic>
        <p:nvPicPr>
          <p:cNvPr id="15375" name="21 Imagen" descr="FRAC.jpg"/>
          <p:cNvPicPr>
            <a:picLocks noChangeAspect="1"/>
          </p:cNvPicPr>
          <p:nvPr/>
        </p:nvPicPr>
        <p:blipFill>
          <a:blip r:embed="rId4" cstate="print"/>
          <a:srcRect/>
          <a:stretch>
            <a:fillRect/>
          </a:stretch>
        </p:blipFill>
        <p:spPr bwMode="auto">
          <a:xfrm>
            <a:off x="468313" y="4868863"/>
            <a:ext cx="2857500" cy="1428750"/>
          </a:xfrm>
          <a:prstGeom prst="rect">
            <a:avLst/>
          </a:prstGeom>
          <a:noFill/>
          <a:ln w="9525">
            <a:noFill/>
            <a:miter lim="800000"/>
            <a:headEnd/>
            <a:tailEnd/>
          </a:ln>
        </p:spPr>
      </p:pic>
      <p:sp>
        <p:nvSpPr>
          <p:cNvPr id="23" name="22 Flecha derecha"/>
          <p:cNvSpPr/>
          <p:nvPr/>
        </p:nvSpPr>
        <p:spPr>
          <a:xfrm>
            <a:off x="6156325" y="5445125"/>
            <a:ext cx="858838"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p>
        </p:txBody>
      </p:sp>
      <p:sp>
        <p:nvSpPr>
          <p:cNvPr id="24" name="23 Flecha derecha"/>
          <p:cNvSpPr/>
          <p:nvPr/>
        </p:nvSpPr>
        <p:spPr>
          <a:xfrm>
            <a:off x="6643702" y="3786190"/>
            <a:ext cx="720725"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p>
        </p:txBody>
      </p:sp>
      <p:pic>
        <p:nvPicPr>
          <p:cNvPr id="15378" name="24 Imagen" descr="1180053598dJPq8b.jpg"/>
          <p:cNvPicPr>
            <a:picLocks noChangeAspect="1"/>
          </p:cNvPicPr>
          <p:nvPr/>
        </p:nvPicPr>
        <p:blipFill>
          <a:blip r:embed="rId2" cstate="print"/>
          <a:srcRect/>
          <a:stretch>
            <a:fillRect/>
          </a:stretch>
        </p:blipFill>
        <p:spPr bwMode="auto">
          <a:xfrm>
            <a:off x="7308850" y="5157788"/>
            <a:ext cx="1057275" cy="1081087"/>
          </a:xfrm>
          <a:prstGeom prst="rect">
            <a:avLst/>
          </a:prstGeom>
          <a:noFill/>
          <a:ln w="9525">
            <a:noFill/>
            <a:miter lim="800000"/>
            <a:headEnd/>
            <a:tailEnd/>
          </a:ln>
        </p:spPr>
      </p:pic>
      <p:sp>
        <p:nvSpPr>
          <p:cNvPr id="19" name="18 Igual que"/>
          <p:cNvSpPr/>
          <p:nvPr/>
        </p:nvSpPr>
        <p:spPr>
          <a:xfrm>
            <a:off x="3563938" y="5373688"/>
            <a:ext cx="571500" cy="50006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s-MX" dirty="0">
              <a:solidFill>
                <a:schemeClr val="tx1"/>
              </a:solidFill>
            </a:endParaRPr>
          </a:p>
        </p:txBody>
      </p:sp>
      <p:pic>
        <p:nvPicPr>
          <p:cNvPr id="15380" name="19 Imagen" descr="hormigas.JPG"/>
          <p:cNvPicPr>
            <a:picLocks noChangeAspect="1"/>
          </p:cNvPicPr>
          <p:nvPr/>
        </p:nvPicPr>
        <p:blipFill>
          <a:blip r:embed="rId5" cstate="print"/>
          <a:srcRect/>
          <a:stretch>
            <a:fillRect/>
          </a:stretch>
        </p:blipFill>
        <p:spPr bwMode="auto">
          <a:xfrm>
            <a:off x="5072066" y="1785926"/>
            <a:ext cx="1157287"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132856"/>
            <a:ext cx="8229600" cy="1875664"/>
          </a:xfrm>
        </p:spPr>
        <p:txBody>
          <a:bodyPr>
            <a:normAutofit fontScale="62500" lnSpcReduction="20000"/>
          </a:bodyPr>
          <a:lstStyle/>
          <a:p>
            <a:pPr marL="109728" indent="0" algn="ctr">
              <a:buNone/>
            </a:pPr>
            <a:r>
              <a:rPr lang="es-MX" sz="5400" dirty="0" smtClean="0"/>
              <a:t> </a:t>
            </a:r>
            <a:r>
              <a:rPr lang="es-MX" sz="5400" b="1" dirty="0" smtClean="0"/>
              <a:t>VIVIENDA ECOLÓGICA BIOCLIMÁTICA </a:t>
            </a:r>
            <a:endParaRPr lang="es-MX" sz="5400" b="1" dirty="0"/>
          </a:p>
          <a:p>
            <a:pPr marL="109728" indent="0" algn="ctr">
              <a:buNone/>
            </a:pPr>
            <a:r>
              <a:rPr lang="es-MX" sz="5400" b="1" dirty="0" err="1" smtClean="0"/>
              <a:t>Ecological</a:t>
            </a:r>
            <a:r>
              <a:rPr lang="es-MX" sz="5400" b="1" dirty="0" smtClean="0"/>
              <a:t> </a:t>
            </a:r>
            <a:r>
              <a:rPr lang="es-MX" sz="5400" b="1" dirty="0" err="1" smtClean="0"/>
              <a:t>Housing</a:t>
            </a:r>
            <a:r>
              <a:rPr lang="es-MX" sz="5400" b="1" dirty="0" smtClean="0"/>
              <a:t> –</a:t>
            </a:r>
          </a:p>
          <a:p>
            <a:pPr marL="109728" indent="0" algn="ctr">
              <a:buNone/>
            </a:pPr>
            <a:r>
              <a:rPr lang="es-MX" sz="5400" b="1" dirty="0" err="1" smtClean="0"/>
              <a:t>Conforming</a:t>
            </a:r>
            <a:r>
              <a:rPr lang="es-MX" sz="5400" b="1" dirty="0" smtClean="0"/>
              <a:t> </a:t>
            </a:r>
            <a:r>
              <a:rPr lang="es-MX" sz="5400" b="1" dirty="0" err="1" smtClean="0"/>
              <a:t>to</a:t>
            </a:r>
            <a:r>
              <a:rPr lang="es-MX" sz="5400" b="1" dirty="0" smtClean="0"/>
              <a:t> </a:t>
            </a:r>
            <a:r>
              <a:rPr lang="es-MX" sz="5400" b="1" dirty="0" err="1" smtClean="0"/>
              <a:t>the</a:t>
            </a:r>
            <a:r>
              <a:rPr lang="es-MX" sz="5400" b="1" dirty="0" smtClean="0"/>
              <a:t> Local </a:t>
            </a:r>
            <a:r>
              <a:rPr lang="es-MX" sz="5400" b="1" dirty="0" err="1" smtClean="0"/>
              <a:t>Biology</a:t>
            </a:r>
            <a:r>
              <a:rPr lang="es-MX" sz="5400" b="1" dirty="0" smtClean="0"/>
              <a:t> and </a:t>
            </a:r>
            <a:r>
              <a:rPr lang="es-MX" sz="5400" b="1" dirty="0" err="1" smtClean="0"/>
              <a:t>Climate</a:t>
            </a:r>
            <a:r>
              <a:rPr lang="es-MX" sz="5400" b="1" dirty="0" smtClean="0"/>
              <a:t> </a:t>
            </a:r>
          </a:p>
        </p:txBody>
      </p:sp>
    </p:spTree>
    <p:extLst>
      <p:ext uri="{BB962C8B-B14F-4D97-AF65-F5344CB8AC3E}">
        <p14:creationId xmlns:p14="http://schemas.microsoft.com/office/powerpoint/2010/main" val="3769040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11560" y="1196752"/>
            <a:ext cx="7992888" cy="4801314"/>
          </a:xfrm>
          <a:prstGeom prst="rect">
            <a:avLst/>
          </a:prstGeom>
        </p:spPr>
        <p:txBody>
          <a:bodyPr wrap="square">
            <a:spAutoFit/>
          </a:bodyPr>
          <a:lstStyle/>
          <a:p>
            <a:pPr marL="285750" indent="-285750" algn="just">
              <a:buClr>
                <a:schemeClr val="accent6">
                  <a:lumMod val="50000"/>
                </a:schemeClr>
              </a:buClr>
              <a:buFont typeface="Wingdings" pitchFamily="2" charset="2"/>
              <a:buChar char="ü"/>
            </a:pPr>
            <a:r>
              <a:rPr lang="es-ES" dirty="0" smtClean="0">
                <a:solidFill>
                  <a:schemeClr val="tx1">
                    <a:lumMod val="95000"/>
                    <a:lumOff val="5000"/>
                  </a:schemeClr>
                </a:solidFill>
                <a:latin typeface="Arial" pitchFamily="34" charset="0"/>
              </a:rPr>
              <a:t>Color:  rojo ocre  I (Mazamitla)</a:t>
            </a:r>
          </a:p>
          <a:p>
            <a:pPr marL="285750" indent="-285750" algn="just">
              <a:buClr>
                <a:schemeClr val="accent6">
                  <a:lumMod val="50000"/>
                </a:schemeClr>
              </a:buClr>
              <a:buFont typeface="Wingdings" pitchFamily="2" charset="2"/>
              <a:buChar char="ü"/>
            </a:pPr>
            <a:r>
              <a:rPr lang="es-ES" dirty="0" smtClean="0">
                <a:solidFill>
                  <a:schemeClr val="tx1">
                    <a:lumMod val="95000"/>
                    <a:lumOff val="5000"/>
                  </a:schemeClr>
                </a:solidFill>
                <a:latin typeface="Arial" pitchFamily="34" charset="0"/>
              </a:rPr>
              <a:t>Modelo: adobe estructural  estabilizado-prensado</a:t>
            </a:r>
          </a:p>
          <a:p>
            <a:pPr marL="285750" indent="-285750" algn="just">
              <a:buClr>
                <a:schemeClr val="accent6">
                  <a:lumMod val="50000"/>
                </a:schemeClr>
              </a:buClr>
              <a:buFont typeface="Wingdings" pitchFamily="2" charset="2"/>
              <a:buChar char="ü"/>
            </a:pPr>
            <a:r>
              <a:rPr lang="es-ES" dirty="0" smtClean="0">
                <a:solidFill>
                  <a:schemeClr val="tx1">
                    <a:lumMod val="95000"/>
                    <a:lumOff val="5000"/>
                  </a:schemeClr>
                </a:solidFill>
                <a:latin typeface="Arial" pitchFamily="34" charset="0"/>
              </a:rPr>
              <a:t>Tamaño: 10x20x40  (cm.)  Y 10x15x30  (cm.)</a:t>
            </a:r>
          </a:p>
          <a:p>
            <a:pPr marL="285750" indent="-285750" algn="just">
              <a:buClr>
                <a:schemeClr val="accent6">
                  <a:lumMod val="50000"/>
                </a:schemeClr>
              </a:buClr>
              <a:buFont typeface="Wingdings" pitchFamily="2" charset="2"/>
              <a:buChar char="ü"/>
            </a:pPr>
            <a:r>
              <a:rPr lang="es-ES" dirty="0" smtClean="0">
                <a:solidFill>
                  <a:schemeClr val="tx1">
                    <a:lumMod val="95000"/>
                    <a:lumOff val="5000"/>
                  </a:schemeClr>
                </a:solidFill>
                <a:latin typeface="Arial" pitchFamily="34" charset="0"/>
              </a:rPr>
              <a:t>Utilización de agua en fabricación: 6%  de volumen total.</a:t>
            </a:r>
          </a:p>
          <a:p>
            <a:pPr marL="285750" indent="-285750" algn="just">
              <a:buClr>
                <a:schemeClr val="accent6">
                  <a:lumMod val="50000"/>
                </a:schemeClr>
              </a:buClr>
              <a:buFont typeface="Wingdings" pitchFamily="2" charset="2"/>
              <a:buChar char="ü"/>
            </a:pPr>
            <a:r>
              <a:rPr lang="es-ES" dirty="0" smtClean="0">
                <a:solidFill>
                  <a:schemeClr val="tx1">
                    <a:lumMod val="95000"/>
                    <a:lumOff val="5000"/>
                  </a:schemeClr>
                </a:solidFill>
                <a:latin typeface="Arial" pitchFamily="34" charset="0"/>
              </a:rPr>
              <a:t>Resistencia a la compresión:   95- 117  kg./Cm2.(Prueba: </a:t>
            </a:r>
            <a:r>
              <a:rPr lang="es-ES" dirty="0" err="1" smtClean="0">
                <a:solidFill>
                  <a:schemeClr val="tx1">
                    <a:lumMod val="95000"/>
                    <a:lumOff val="5000"/>
                  </a:schemeClr>
                </a:solidFill>
                <a:latin typeface="Arial" pitchFamily="34" charset="0"/>
              </a:rPr>
              <a:t>lab</a:t>
            </a:r>
            <a:r>
              <a:rPr lang="es-ES" dirty="0" smtClean="0">
                <a:solidFill>
                  <a:schemeClr val="tx1">
                    <a:lumMod val="95000"/>
                    <a:lumOff val="5000"/>
                  </a:schemeClr>
                </a:solidFill>
                <a:latin typeface="Arial" pitchFamily="34" charset="0"/>
              </a:rPr>
              <a:t>. LASER Zapopan jal.)</a:t>
            </a:r>
          </a:p>
          <a:p>
            <a:pPr marL="285750" indent="-285750" algn="just">
              <a:buClr>
                <a:schemeClr val="accent6">
                  <a:lumMod val="50000"/>
                </a:schemeClr>
              </a:buClr>
              <a:buFont typeface="Wingdings" pitchFamily="2" charset="2"/>
              <a:buChar char="ü"/>
            </a:pPr>
            <a:r>
              <a:rPr lang="es-MX" dirty="0" smtClean="0">
                <a:solidFill>
                  <a:schemeClr val="tx1">
                    <a:lumMod val="95000"/>
                    <a:lumOff val="5000"/>
                  </a:schemeClr>
                </a:solidFill>
                <a:latin typeface="Arial" pitchFamily="34" charset="0"/>
              </a:rPr>
              <a:t>Producto 100%  ecológico, térmico, acústico y blindado</a:t>
            </a:r>
          </a:p>
          <a:p>
            <a:pPr marL="285750" indent="-285750" algn="just">
              <a:buClr>
                <a:schemeClr val="accent6">
                  <a:lumMod val="50000"/>
                </a:schemeClr>
              </a:buClr>
              <a:buFont typeface="Wingdings" pitchFamily="2" charset="2"/>
              <a:buChar char="ü"/>
            </a:pPr>
            <a:r>
              <a:rPr lang="es-MX" dirty="0" smtClean="0">
                <a:solidFill>
                  <a:schemeClr val="tx1">
                    <a:lumMod val="95000"/>
                    <a:lumOff val="5000"/>
                  </a:schemeClr>
                </a:solidFill>
                <a:latin typeface="Arial" pitchFamily="34" charset="0"/>
              </a:rPr>
              <a:t>Humedad retenida: 12 a 14% </a:t>
            </a:r>
            <a:endParaRPr lang="es-ES" dirty="0" smtClean="0">
              <a:solidFill>
                <a:schemeClr val="tx1">
                  <a:lumMod val="95000"/>
                  <a:lumOff val="5000"/>
                </a:schemeClr>
              </a:solidFill>
              <a:latin typeface="Arial" pitchFamily="34" charset="0"/>
            </a:endParaRPr>
          </a:p>
          <a:p>
            <a:pPr marL="285750" indent="-285750" algn="just">
              <a:buClr>
                <a:schemeClr val="accent6">
                  <a:lumMod val="50000"/>
                </a:schemeClr>
              </a:buClr>
              <a:buFont typeface="Wingdings" pitchFamily="2" charset="2"/>
              <a:buChar char="ü"/>
            </a:pPr>
            <a:r>
              <a:rPr lang="es-MX" dirty="0" smtClean="0">
                <a:solidFill>
                  <a:schemeClr val="tx1">
                    <a:lumMod val="95000"/>
                    <a:lumOff val="5000"/>
                  </a:schemeClr>
                </a:solidFill>
                <a:latin typeface="Arial" pitchFamily="34" charset="0"/>
              </a:rPr>
              <a:t>Temperatura interior: 24-26°c (buen estabilizador  de temperatura)</a:t>
            </a:r>
          </a:p>
          <a:p>
            <a:pPr marL="285750" indent="-285750" algn="just">
              <a:buClr>
                <a:schemeClr val="accent6">
                  <a:lumMod val="50000"/>
                </a:schemeClr>
              </a:buClr>
              <a:buFont typeface="Wingdings" pitchFamily="2" charset="2"/>
              <a:buChar char="ü"/>
            </a:pPr>
            <a:r>
              <a:rPr lang="es-MX" dirty="0" smtClean="0">
                <a:solidFill>
                  <a:schemeClr val="tx1">
                    <a:lumMod val="95000"/>
                    <a:lumOff val="5000"/>
                  </a:schemeClr>
                </a:solidFill>
                <a:latin typeface="Arial" pitchFamily="34" charset="0"/>
              </a:rPr>
              <a:t>CONTENIDO MINERAL: ARENA GRIS DE MINA O AMARILLA DE RIO,  ARCILLA CAOLINITA, HEMATITA ,YESO  (CALCITA- GRAVA BASALTICA) los contenidos pueden variar según la zona de fabricación o los bancos de explotación mineral</a:t>
            </a:r>
          </a:p>
          <a:p>
            <a:pPr marL="285750" indent="-285750" algn="just">
              <a:buClr>
                <a:schemeClr val="accent6">
                  <a:lumMod val="50000"/>
                </a:schemeClr>
              </a:buClr>
              <a:buFont typeface="Wingdings" pitchFamily="2" charset="2"/>
              <a:buChar char="ü"/>
            </a:pPr>
            <a:r>
              <a:rPr lang="es-MX" dirty="0" smtClean="0">
                <a:solidFill>
                  <a:schemeClr val="tx1">
                    <a:lumMod val="95000"/>
                    <a:lumOff val="5000"/>
                  </a:schemeClr>
                </a:solidFill>
                <a:latin typeface="Arial" pitchFamily="34" charset="0"/>
              </a:rPr>
              <a:t>Mezclado industrial  automatizado  </a:t>
            </a:r>
          </a:p>
          <a:p>
            <a:pPr marL="285750" indent="-285750" algn="just">
              <a:buClr>
                <a:schemeClr val="accent6">
                  <a:lumMod val="50000"/>
                </a:schemeClr>
              </a:buClr>
              <a:buFont typeface="Wingdings" pitchFamily="2" charset="2"/>
              <a:buChar char="ü"/>
            </a:pPr>
            <a:r>
              <a:rPr lang="es-MX" dirty="0" smtClean="0">
                <a:solidFill>
                  <a:schemeClr val="tx1">
                    <a:lumMod val="95000"/>
                    <a:lumOff val="5000"/>
                  </a:schemeClr>
                </a:solidFill>
                <a:latin typeface="Arial" pitchFamily="34" charset="0"/>
              </a:rPr>
              <a:t>Prensado semiautomático con maquinaria de alta precisión.</a:t>
            </a:r>
          </a:p>
          <a:p>
            <a:pPr marL="285750" indent="-285750" algn="just">
              <a:buClr>
                <a:schemeClr val="accent6">
                  <a:lumMod val="50000"/>
                </a:schemeClr>
              </a:buClr>
              <a:buFont typeface="Wingdings" pitchFamily="2" charset="2"/>
              <a:buChar char="ü"/>
            </a:pPr>
            <a:r>
              <a:rPr lang="es-MX" dirty="0" smtClean="0">
                <a:solidFill>
                  <a:schemeClr val="tx1">
                    <a:lumMod val="95000"/>
                    <a:lumOff val="5000"/>
                  </a:schemeClr>
                </a:solidFill>
                <a:latin typeface="Arial" pitchFamily="34" charset="0"/>
              </a:rPr>
              <a:t>Uso: vivienda ecológica bioclimática </a:t>
            </a:r>
          </a:p>
          <a:p>
            <a:pPr marL="285750" indent="-285750" algn="just">
              <a:buClr>
                <a:schemeClr val="accent6">
                  <a:lumMod val="50000"/>
                </a:schemeClr>
              </a:buClr>
              <a:buFont typeface="Wingdings" pitchFamily="2" charset="2"/>
              <a:buChar char="ü"/>
            </a:pPr>
            <a:r>
              <a:rPr lang="es-MX" dirty="0" smtClean="0">
                <a:solidFill>
                  <a:schemeClr val="tx1">
                    <a:lumMod val="95000"/>
                    <a:lumOff val="5000"/>
                  </a:schemeClr>
                </a:solidFill>
                <a:latin typeface="Arial" pitchFamily="34" charset="0"/>
              </a:rPr>
              <a:t>Bardeado perimetral.</a:t>
            </a:r>
            <a:endParaRPr lang="es-MX" dirty="0">
              <a:solidFill>
                <a:schemeClr val="tx1">
                  <a:lumMod val="95000"/>
                  <a:lumOff val="5000"/>
                </a:schemeClr>
              </a:solidFill>
              <a:latin typeface="Arial" pitchFamily="34" charset="0"/>
            </a:endParaRPr>
          </a:p>
        </p:txBody>
      </p:sp>
      <p:sp>
        <p:nvSpPr>
          <p:cNvPr id="6" name="5 Rectángulo"/>
          <p:cNvSpPr/>
          <p:nvPr/>
        </p:nvSpPr>
        <p:spPr>
          <a:xfrm>
            <a:off x="1547664" y="548680"/>
            <a:ext cx="6048672" cy="646331"/>
          </a:xfrm>
          <a:prstGeom prst="rect">
            <a:avLst/>
          </a:prstGeom>
        </p:spPr>
        <p:txBody>
          <a:bodyPr wrap="square">
            <a:spAutoFit/>
          </a:bodyPr>
          <a:lstStyle/>
          <a:p>
            <a:pPr algn="ctr"/>
            <a:r>
              <a:rPr lang="es-ES" b="1" dirty="0" smtClean="0">
                <a:latin typeface="Arial" pitchFamily="34" charset="0"/>
                <a:cs typeface="Arial" pitchFamily="34" charset="0"/>
              </a:rPr>
              <a:t>Ficha Técnica de Adobe</a:t>
            </a:r>
            <a:br>
              <a:rPr lang="es-ES" b="1" dirty="0" smtClean="0">
                <a:latin typeface="Arial" pitchFamily="34" charset="0"/>
                <a:cs typeface="Arial" pitchFamily="34" charset="0"/>
              </a:rPr>
            </a:br>
            <a:r>
              <a:rPr lang="es-ES" b="1" dirty="0" smtClean="0">
                <a:latin typeface="Arial" pitchFamily="34" charset="0"/>
                <a:cs typeface="Arial" pitchFamily="34" charset="0"/>
              </a:rPr>
              <a:t>Estructural </a:t>
            </a:r>
            <a:endParaRPr lang="es-MX" dirty="0"/>
          </a:p>
        </p:txBody>
      </p:sp>
    </p:spTree>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764704"/>
            <a:ext cx="8229600" cy="4525963"/>
          </a:xfrm>
        </p:spPr>
        <p:txBody>
          <a:bodyPr>
            <a:normAutofit fontScale="92500" lnSpcReduction="20000"/>
          </a:bodyPr>
          <a:lstStyle/>
          <a:p>
            <a:r>
              <a:rPr lang="en-US" sz="2000" dirty="0" smtClean="0"/>
              <a:t>Color: Ocher Red</a:t>
            </a:r>
          </a:p>
          <a:p>
            <a:r>
              <a:rPr lang="en-US" sz="2000" dirty="0" smtClean="0"/>
              <a:t>Model: structural adobe established under pressure </a:t>
            </a:r>
          </a:p>
          <a:p>
            <a:r>
              <a:rPr lang="en-US" sz="2000" dirty="0" smtClean="0"/>
              <a:t>Size:  10x20x40cm and 10x15x30cm</a:t>
            </a:r>
          </a:p>
          <a:p>
            <a:r>
              <a:rPr lang="en-US" sz="2000" dirty="0" smtClean="0"/>
              <a:t>Water use in fabrication;  6% of total </a:t>
            </a:r>
            <a:r>
              <a:rPr lang="en-US" sz="2000" dirty="0" err="1" smtClean="0"/>
              <a:t>voume</a:t>
            </a:r>
            <a:endParaRPr lang="en-US" sz="2000" dirty="0" smtClean="0"/>
          </a:p>
          <a:p>
            <a:r>
              <a:rPr lang="en-US" sz="2000" dirty="0" smtClean="0"/>
              <a:t>Resistance to compression:  95-117 kg./Cm2 </a:t>
            </a:r>
          </a:p>
          <a:p>
            <a:r>
              <a:rPr lang="en-US" sz="2000" dirty="0" smtClean="0"/>
              <a:t>100% production –ecology, thermal, sound and humidity protection</a:t>
            </a:r>
          </a:p>
          <a:p>
            <a:r>
              <a:rPr lang="en-US" sz="2000" dirty="0" smtClean="0"/>
              <a:t>Humidity Retained ;  12- 14%</a:t>
            </a:r>
          </a:p>
          <a:p>
            <a:r>
              <a:rPr lang="en-US" sz="2000" dirty="0" smtClean="0"/>
              <a:t>Interior temperature:  24-26 c  (good  temperature </a:t>
            </a:r>
            <a:r>
              <a:rPr lang="en-US" sz="2000" dirty="0" err="1" smtClean="0"/>
              <a:t>conttol</a:t>
            </a:r>
            <a:r>
              <a:rPr lang="en-US" sz="2000" dirty="0" smtClean="0"/>
              <a:t> ) </a:t>
            </a:r>
          </a:p>
          <a:p>
            <a:r>
              <a:rPr lang="en-US" sz="2000" dirty="0" smtClean="0"/>
              <a:t>Mineral Content: gray and yellow sand from mines or a sand bank in the river, with white clay, iron oxide, gypsum  ( gravel basalt) </a:t>
            </a:r>
          </a:p>
          <a:p>
            <a:r>
              <a:rPr lang="en-US" sz="2000" dirty="0" smtClean="0"/>
              <a:t>Mix of automation and  hand made production </a:t>
            </a:r>
          </a:p>
          <a:p>
            <a:r>
              <a:rPr lang="en-US" sz="2000" dirty="0" smtClean="0"/>
              <a:t>Use: bioclimatic ecological housing</a:t>
            </a:r>
          </a:p>
          <a:p>
            <a:r>
              <a:rPr lang="en-US" sz="2000" dirty="0" smtClean="0"/>
              <a:t>Perimeter Foundation </a:t>
            </a:r>
            <a:endParaRPr lang="en-US" sz="1100" dirty="0" smtClean="0"/>
          </a:p>
          <a:p>
            <a:pPr marL="109728" indent="0">
              <a:buNone/>
            </a:pPr>
            <a:r>
              <a:rPr lang="en-US" sz="1100" dirty="0"/>
              <a:t> </a:t>
            </a:r>
            <a:r>
              <a:rPr lang="en-US" sz="1100" dirty="0" smtClean="0"/>
              <a:t> </a:t>
            </a:r>
          </a:p>
          <a:p>
            <a:endParaRPr lang="en-US" dirty="0" smtClean="0"/>
          </a:p>
          <a:p>
            <a:endParaRPr lang="en-US" dirty="0"/>
          </a:p>
        </p:txBody>
      </p:sp>
      <p:sp>
        <p:nvSpPr>
          <p:cNvPr id="3" name="Title 2"/>
          <p:cNvSpPr>
            <a:spLocks noGrp="1"/>
          </p:cNvSpPr>
          <p:nvPr>
            <p:ph type="title"/>
          </p:nvPr>
        </p:nvSpPr>
        <p:spPr>
          <a:xfrm>
            <a:off x="539552" y="0"/>
            <a:ext cx="8229600" cy="1143000"/>
          </a:xfrm>
        </p:spPr>
        <p:txBody>
          <a:bodyPr>
            <a:normAutofit/>
          </a:bodyPr>
          <a:lstStyle/>
          <a:p>
            <a:r>
              <a:rPr lang="en-US" sz="2400" dirty="0" smtClean="0"/>
              <a:t>Technical List of Housing Structural Elements </a:t>
            </a:r>
            <a:endParaRPr lang="en-US" sz="2400" dirty="0"/>
          </a:p>
        </p:txBody>
      </p:sp>
    </p:spTree>
    <p:extLst>
      <p:ext uri="{BB962C8B-B14F-4D97-AF65-F5344CB8AC3E}">
        <p14:creationId xmlns:p14="http://schemas.microsoft.com/office/powerpoint/2010/main" val="4138101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214422"/>
            <a:ext cx="7103227" cy="954107"/>
          </a:xfrm>
          <a:prstGeom prst="rect">
            <a:avLst/>
          </a:prstGeom>
        </p:spPr>
        <p:txBody>
          <a:bodyPr wrap="square">
            <a:spAutoFit/>
          </a:bodyPr>
          <a:lstStyle/>
          <a:p>
            <a:pPr algn="just">
              <a:buClr>
                <a:schemeClr val="accent6">
                  <a:lumMod val="50000"/>
                </a:schemeClr>
              </a:buClr>
              <a:buFont typeface="Wingdings" pitchFamily="2" charset="2"/>
              <a:buChar char="ü"/>
            </a:pPr>
            <a:r>
              <a:rPr lang="es-ES_tradnl" sz="1600" dirty="0" smtClean="0">
                <a:latin typeface="Arial" pitchFamily="34" charset="0"/>
                <a:cs typeface="Arial" pitchFamily="34" charset="0"/>
              </a:rPr>
              <a:t>Se hizo un estudio comparativo con diferentes materiales- </a:t>
            </a:r>
            <a:r>
              <a:rPr lang="es-ES_tradnl" sz="1600" dirty="0" err="1" smtClean="0">
                <a:latin typeface="Arial" pitchFamily="34" charset="0"/>
                <a:cs typeface="Arial" pitchFamily="34" charset="0"/>
              </a:rPr>
              <a:t>comparative</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study</a:t>
            </a:r>
            <a:r>
              <a:rPr lang="es-ES_tradnl" sz="1600" dirty="0" smtClean="0">
                <a:latin typeface="Arial" pitchFamily="34" charset="0"/>
                <a:cs typeface="Arial" pitchFamily="34" charset="0"/>
              </a:rPr>
              <a:t> of </a:t>
            </a:r>
            <a:r>
              <a:rPr lang="es-ES_tradnl" sz="1600" dirty="0" err="1" smtClean="0">
                <a:latin typeface="Arial" pitchFamily="34" charset="0"/>
                <a:cs typeface="Arial" pitchFamily="34" charset="0"/>
              </a:rPr>
              <a:t>different</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materials</a:t>
            </a:r>
            <a:r>
              <a:rPr lang="es-ES_tradnl" sz="2000" dirty="0" smtClean="0">
                <a:latin typeface="Arial" pitchFamily="34" charset="0"/>
                <a:cs typeface="Arial" pitchFamily="34" charset="0"/>
              </a:rPr>
              <a:t>. </a:t>
            </a:r>
            <a:r>
              <a:rPr lang="es-ES_tradnl" sz="1600" dirty="0" smtClean="0">
                <a:latin typeface="Arial" pitchFamily="34" charset="0"/>
                <a:cs typeface="Arial" pitchFamily="34" charset="0"/>
              </a:rPr>
              <a:t>Aplicando Calor a 70° C durante 9 horas  comenzando con 26°C</a:t>
            </a:r>
            <a:r>
              <a:rPr lang="es-ES_tradnl" sz="2000" dirty="0" smtClean="0">
                <a:latin typeface="Arial" pitchFamily="34" charset="0"/>
                <a:cs typeface="Arial" pitchFamily="34" charset="0"/>
              </a:rPr>
              <a:t>. </a:t>
            </a:r>
            <a:r>
              <a:rPr lang="es-ES_tradnl" sz="1600" dirty="0" err="1" smtClean="0">
                <a:latin typeface="Arial" pitchFamily="34" charset="0"/>
                <a:cs typeface="Arial" pitchFamily="34" charset="0"/>
              </a:rPr>
              <a:t>Applying</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heat</a:t>
            </a:r>
            <a:r>
              <a:rPr lang="es-ES_tradnl" sz="1600" dirty="0" smtClean="0">
                <a:latin typeface="Arial" pitchFamily="34" charset="0"/>
                <a:cs typeface="Arial" pitchFamily="34" charset="0"/>
              </a:rPr>
              <a:t> up </a:t>
            </a:r>
            <a:r>
              <a:rPr lang="es-ES_tradnl" sz="1600" dirty="0" err="1" smtClean="0">
                <a:latin typeface="Arial" pitchFamily="34" charset="0"/>
                <a:cs typeface="Arial" pitchFamily="34" charset="0"/>
              </a:rPr>
              <a:t>to</a:t>
            </a:r>
            <a:r>
              <a:rPr lang="es-ES_tradnl" sz="1600" dirty="0" smtClean="0">
                <a:latin typeface="Arial" pitchFamily="34" charset="0"/>
                <a:cs typeface="Arial" pitchFamily="34" charset="0"/>
              </a:rPr>
              <a:t> 70 C </a:t>
            </a:r>
            <a:r>
              <a:rPr lang="es-ES_tradnl" sz="1600" dirty="0" err="1" smtClean="0">
                <a:latin typeface="Arial" pitchFamily="34" charset="0"/>
                <a:cs typeface="Arial" pitchFamily="34" charset="0"/>
              </a:rPr>
              <a:t>for</a:t>
            </a:r>
            <a:r>
              <a:rPr lang="es-ES_tradnl" sz="1600" dirty="0" smtClean="0">
                <a:latin typeface="Arial" pitchFamily="34" charset="0"/>
                <a:cs typeface="Arial" pitchFamily="34" charset="0"/>
              </a:rPr>
              <a:t> 9 </a:t>
            </a:r>
            <a:r>
              <a:rPr lang="es-ES_tradnl" sz="1600" dirty="0" err="1" smtClean="0">
                <a:latin typeface="Arial" pitchFamily="34" charset="0"/>
                <a:cs typeface="Arial" pitchFamily="34" charset="0"/>
              </a:rPr>
              <a:t>hours</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starting</a:t>
            </a:r>
            <a:r>
              <a:rPr lang="es-ES_tradnl" sz="1600" dirty="0" smtClean="0">
                <a:latin typeface="Arial" pitchFamily="34" charset="0"/>
                <a:cs typeface="Arial" pitchFamily="34" charset="0"/>
              </a:rPr>
              <a:t> at 26 C</a:t>
            </a:r>
          </a:p>
        </p:txBody>
      </p:sp>
      <p:grpSp>
        <p:nvGrpSpPr>
          <p:cNvPr id="5" name="28 Grupo"/>
          <p:cNvGrpSpPr/>
          <p:nvPr/>
        </p:nvGrpSpPr>
        <p:grpSpPr>
          <a:xfrm>
            <a:off x="801421" y="2143116"/>
            <a:ext cx="1752600" cy="2436271"/>
            <a:chOff x="3623674" y="1996851"/>
            <a:chExt cx="1752600" cy="2436271"/>
          </a:xfrm>
        </p:grpSpPr>
        <p:pic>
          <p:nvPicPr>
            <p:cNvPr id="6" name="5 Imagen" descr="casa.bmp"/>
            <p:cNvPicPr>
              <a:picLocks noChangeAspect="1"/>
            </p:cNvPicPr>
            <p:nvPr/>
          </p:nvPicPr>
          <p:blipFill>
            <a:blip r:embed="rId2" cstate="print"/>
            <a:stretch>
              <a:fillRect/>
            </a:stretch>
          </p:blipFill>
          <p:spPr>
            <a:xfrm>
              <a:off x="3623674" y="1996851"/>
              <a:ext cx="1752600" cy="1724025"/>
            </a:xfrm>
            <a:prstGeom prst="rect">
              <a:avLst/>
            </a:prstGeom>
          </p:spPr>
        </p:pic>
        <p:sp>
          <p:nvSpPr>
            <p:cNvPr id="7" name="6 Rectángulo"/>
            <p:cNvSpPr/>
            <p:nvPr/>
          </p:nvSpPr>
          <p:spPr>
            <a:xfrm>
              <a:off x="4009877" y="3786791"/>
              <a:ext cx="1335622" cy="646331"/>
            </a:xfrm>
            <a:prstGeom prst="rect">
              <a:avLst/>
            </a:prstGeom>
          </p:spPr>
          <p:txBody>
            <a:bodyPr wrap="none">
              <a:spAutoFit/>
            </a:bodyPr>
            <a:lstStyle/>
            <a:p>
              <a:r>
                <a:rPr lang="es-ES_tradnl" dirty="0" err="1" smtClean="0">
                  <a:latin typeface="Comic Sans MS" pitchFamily="66" charset="0"/>
                </a:rPr>
                <a:t>EkoAdobe</a:t>
              </a:r>
              <a:endParaRPr lang="es-ES_tradnl" dirty="0" smtClean="0">
                <a:latin typeface="Comic Sans MS" pitchFamily="66" charset="0"/>
              </a:endParaRPr>
            </a:p>
            <a:p>
              <a:r>
                <a:rPr lang="es-ES_tradnl" dirty="0" smtClean="0">
                  <a:latin typeface="Comic Sans MS" pitchFamily="66" charset="0"/>
                </a:rPr>
                <a:t>10x20x40 </a:t>
              </a:r>
            </a:p>
          </p:txBody>
        </p:sp>
        <p:sp>
          <p:nvSpPr>
            <p:cNvPr id="8" name="7 Rectángulo"/>
            <p:cNvSpPr/>
            <p:nvPr/>
          </p:nvSpPr>
          <p:spPr>
            <a:xfrm>
              <a:off x="4071934" y="2714620"/>
              <a:ext cx="941283" cy="461665"/>
            </a:xfrm>
            <a:prstGeom prst="rect">
              <a:avLst/>
            </a:prstGeom>
          </p:spPr>
          <p:txBody>
            <a:bodyPr wrap="none">
              <a:spAutoFit/>
            </a:bodyPr>
            <a:lstStyle/>
            <a:p>
              <a:r>
                <a:rPr lang="es-ES_tradnl" sz="2400" dirty="0" smtClean="0">
                  <a:latin typeface="Comic Sans MS" pitchFamily="66" charset="0"/>
                </a:rPr>
                <a:t>30°C</a:t>
              </a:r>
              <a:r>
                <a:rPr lang="es-ES_tradnl" dirty="0" smtClean="0">
                  <a:latin typeface="Comic Sans MS" pitchFamily="66" charset="0"/>
                </a:rPr>
                <a:t> </a:t>
              </a:r>
              <a:endParaRPr lang="es-MX" dirty="0"/>
            </a:p>
          </p:txBody>
        </p:sp>
      </p:grpSp>
      <p:grpSp>
        <p:nvGrpSpPr>
          <p:cNvPr id="9" name="27 Grupo"/>
          <p:cNvGrpSpPr/>
          <p:nvPr/>
        </p:nvGrpSpPr>
        <p:grpSpPr>
          <a:xfrm>
            <a:off x="3782185" y="2143116"/>
            <a:ext cx="1752600" cy="2364263"/>
            <a:chOff x="714348" y="2068289"/>
            <a:chExt cx="1752600" cy="2364263"/>
          </a:xfrm>
        </p:grpSpPr>
        <p:pic>
          <p:nvPicPr>
            <p:cNvPr id="10" name="9 Imagen" descr="casa.bmp"/>
            <p:cNvPicPr>
              <a:picLocks noChangeAspect="1"/>
            </p:cNvPicPr>
            <p:nvPr/>
          </p:nvPicPr>
          <p:blipFill>
            <a:blip r:embed="rId2" cstate="print"/>
            <a:stretch>
              <a:fillRect/>
            </a:stretch>
          </p:blipFill>
          <p:spPr>
            <a:xfrm>
              <a:off x="714348" y="2068289"/>
              <a:ext cx="1752600" cy="1724025"/>
            </a:xfrm>
            <a:prstGeom prst="rect">
              <a:avLst/>
            </a:prstGeom>
          </p:spPr>
        </p:pic>
        <p:sp>
          <p:nvSpPr>
            <p:cNvPr id="11" name="10 Rectángulo"/>
            <p:cNvSpPr/>
            <p:nvPr/>
          </p:nvSpPr>
          <p:spPr>
            <a:xfrm>
              <a:off x="856091" y="3786221"/>
              <a:ext cx="1298753" cy="646331"/>
            </a:xfrm>
            <a:prstGeom prst="rect">
              <a:avLst/>
            </a:prstGeom>
          </p:spPr>
          <p:txBody>
            <a:bodyPr wrap="none">
              <a:spAutoFit/>
            </a:bodyPr>
            <a:lstStyle/>
            <a:p>
              <a:r>
                <a:rPr lang="es-ES_tradnl" dirty="0" err="1" smtClean="0">
                  <a:latin typeface="Comic Sans MS" pitchFamily="66" charset="0"/>
                </a:rPr>
                <a:t>EkoAdobe</a:t>
              </a:r>
              <a:endParaRPr lang="es-ES_tradnl" dirty="0" smtClean="0">
                <a:latin typeface="Comic Sans MS" pitchFamily="66" charset="0"/>
              </a:endParaRPr>
            </a:p>
            <a:p>
              <a:r>
                <a:rPr lang="es-ES_tradnl" dirty="0" smtClean="0">
                  <a:latin typeface="Comic Sans MS" pitchFamily="66" charset="0"/>
                </a:rPr>
                <a:t>10x15x30 </a:t>
              </a:r>
            </a:p>
          </p:txBody>
        </p:sp>
        <p:sp>
          <p:nvSpPr>
            <p:cNvPr id="12" name="11 Rectángulo"/>
            <p:cNvSpPr/>
            <p:nvPr/>
          </p:nvSpPr>
          <p:spPr>
            <a:xfrm>
              <a:off x="1142976" y="2786058"/>
              <a:ext cx="963725" cy="461665"/>
            </a:xfrm>
            <a:prstGeom prst="rect">
              <a:avLst/>
            </a:prstGeom>
          </p:spPr>
          <p:txBody>
            <a:bodyPr wrap="none">
              <a:spAutoFit/>
            </a:bodyPr>
            <a:lstStyle/>
            <a:p>
              <a:r>
                <a:rPr lang="es-ES_tradnl" sz="2400" dirty="0" smtClean="0">
                  <a:latin typeface="Comic Sans MS" pitchFamily="66" charset="0"/>
                </a:rPr>
                <a:t>33°C </a:t>
              </a:r>
              <a:endParaRPr lang="es-MX" sz="2400" dirty="0"/>
            </a:p>
          </p:txBody>
        </p:sp>
      </p:grpSp>
      <p:grpSp>
        <p:nvGrpSpPr>
          <p:cNvPr id="13" name="29 Grupo"/>
          <p:cNvGrpSpPr/>
          <p:nvPr/>
        </p:nvGrpSpPr>
        <p:grpSpPr>
          <a:xfrm>
            <a:off x="6445023" y="2146505"/>
            <a:ext cx="2223686" cy="2345312"/>
            <a:chOff x="6302147" y="2000240"/>
            <a:chExt cx="2223686" cy="2345312"/>
          </a:xfrm>
        </p:grpSpPr>
        <p:pic>
          <p:nvPicPr>
            <p:cNvPr id="14" name="13 Imagen" descr="casa2.bmp"/>
            <p:cNvPicPr>
              <a:picLocks noChangeAspect="1"/>
            </p:cNvPicPr>
            <p:nvPr/>
          </p:nvPicPr>
          <p:blipFill>
            <a:blip r:embed="rId3" cstate="print"/>
            <a:stretch>
              <a:fillRect/>
            </a:stretch>
          </p:blipFill>
          <p:spPr>
            <a:xfrm>
              <a:off x="6429388" y="2000240"/>
              <a:ext cx="1752600" cy="1724025"/>
            </a:xfrm>
            <a:prstGeom prst="rect">
              <a:avLst/>
            </a:prstGeom>
          </p:spPr>
        </p:pic>
        <p:sp>
          <p:nvSpPr>
            <p:cNvPr id="15" name="14 Rectángulo"/>
            <p:cNvSpPr/>
            <p:nvPr/>
          </p:nvSpPr>
          <p:spPr>
            <a:xfrm>
              <a:off x="6302147" y="3699221"/>
              <a:ext cx="2223686" cy="646331"/>
            </a:xfrm>
            <a:prstGeom prst="rect">
              <a:avLst/>
            </a:prstGeom>
          </p:spPr>
          <p:txBody>
            <a:bodyPr wrap="none">
              <a:spAutoFit/>
            </a:bodyPr>
            <a:lstStyle/>
            <a:p>
              <a:r>
                <a:rPr lang="es-ES_tradnl" dirty="0" smtClean="0">
                  <a:latin typeface="Comic Sans MS" pitchFamily="66" charset="0"/>
                </a:rPr>
                <a:t>Block de Concreto-</a:t>
              </a:r>
            </a:p>
            <a:p>
              <a:r>
                <a:rPr lang="es-ES_tradnl" dirty="0" smtClean="0">
                  <a:latin typeface="Comic Sans MS" pitchFamily="66" charset="0"/>
                </a:rPr>
                <a:t>Concrete Block</a:t>
              </a:r>
              <a:endParaRPr lang="es-MX" dirty="0"/>
            </a:p>
          </p:txBody>
        </p:sp>
        <p:sp>
          <p:nvSpPr>
            <p:cNvPr id="16" name="15 Rectángulo"/>
            <p:cNvSpPr/>
            <p:nvPr/>
          </p:nvSpPr>
          <p:spPr>
            <a:xfrm>
              <a:off x="6858016" y="2714620"/>
              <a:ext cx="963725" cy="461665"/>
            </a:xfrm>
            <a:prstGeom prst="rect">
              <a:avLst/>
            </a:prstGeom>
          </p:spPr>
          <p:txBody>
            <a:bodyPr wrap="none">
              <a:spAutoFit/>
            </a:bodyPr>
            <a:lstStyle/>
            <a:p>
              <a:r>
                <a:rPr lang="es-ES_tradnl" sz="2400" dirty="0" smtClean="0">
                  <a:latin typeface="Comic Sans MS" pitchFamily="66" charset="0"/>
                </a:rPr>
                <a:t>52°C </a:t>
              </a:r>
              <a:endParaRPr lang="es-MX" sz="2400" dirty="0"/>
            </a:p>
          </p:txBody>
        </p:sp>
      </p:grpSp>
      <p:grpSp>
        <p:nvGrpSpPr>
          <p:cNvPr id="17" name="31 Grupo"/>
          <p:cNvGrpSpPr/>
          <p:nvPr/>
        </p:nvGrpSpPr>
        <p:grpSpPr>
          <a:xfrm>
            <a:off x="3801817" y="4572008"/>
            <a:ext cx="1752600" cy="1996875"/>
            <a:chOff x="3643306" y="4500570"/>
            <a:chExt cx="1752600" cy="1996875"/>
          </a:xfrm>
        </p:grpSpPr>
        <p:pic>
          <p:nvPicPr>
            <p:cNvPr id="18" name="17 Imagen" descr="casa2.bmp"/>
            <p:cNvPicPr>
              <a:picLocks noChangeAspect="1"/>
            </p:cNvPicPr>
            <p:nvPr/>
          </p:nvPicPr>
          <p:blipFill>
            <a:blip r:embed="rId3" cstate="print"/>
            <a:stretch>
              <a:fillRect/>
            </a:stretch>
          </p:blipFill>
          <p:spPr>
            <a:xfrm>
              <a:off x="3643306" y="4500570"/>
              <a:ext cx="1752600" cy="1724025"/>
            </a:xfrm>
            <a:prstGeom prst="rect">
              <a:avLst/>
            </a:prstGeom>
          </p:spPr>
        </p:pic>
        <p:sp>
          <p:nvSpPr>
            <p:cNvPr id="19" name="18 Rectángulo"/>
            <p:cNvSpPr/>
            <p:nvPr/>
          </p:nvSpPr>
          <p:spPr>
            <a:xfrm>
              <a:off x="3772428" y="6128113"/>
              <a:ext cx="1494320" cy="369332"/>
            </a:xfrm>
            <a:prstGeom prst="rect">
              <a:avLst/>
            </a:prstGeom>
          </p:spPr>
          <p:txBody>
            <a:bodyPr wrap="none">
              <a:spAutoFit/>
            </a:bodyPr>
            <a:lstStyle/>
            <a:p>
              <a:r>
                <a:rPr lang="es-ES_tradnl" dirty="0" smtClean="0">
                  <a:latin typeface="Comic Sans MS" pitchFamily="66" charset="0"/>
                </a:rPr>
                <a:t>Block de Jal</a:t>
              </a:r>
              <a:endParaRPr lang="es-MX" dirty="0"/>
            </a:p>
          </p:txBody>
        </p:sp>
        <p:sp>
          <p:nvSpPr>
            <p:cNvPr id="20" name="19 Rectángulo"/>
            <p:cNvSpPr/>
            <p:nvPr/>
          </p:nvSpPr>
          <p:spPr>
            <a:xfrm>
              <a:off x="4071934" y="5214950"/>
              <a:ext cx="872355" cy="461665"/>
            </a:xfrm>
            <a:prstGeom prst="rect">
              <a:avLst/>
            </a:prstGeom>
          </p:spPr>
          <p:txBody>
            <a:bodyPr wrap="none">
              <a:spAutoFit/>
            </a:bodyPr>
            <a:lstStyle/>
            <a:p>
              <a:r>
                <a:rPr lang="es-ES_tradnl" sz="2400" dirty="0" smtClean="0">
                  <a:solidFill>
                    <a:srgbClr val="C00000"/>
                  </a:solidFill>
                  <a:latin typeface="Comic Sans MS" pitchFamily="66" charset="0"/>
                </a:rPr>
                <a:t>44°C</a:t>
              </a:r>
              <a:endParaRPr lang="es-MX" sz="2400" dirty="0"/>
            </a:p>
          </p:txBody>
        </p:sp>
      </p:grpSp>
      <p:grpSp>
        <p:nvGrpSpPr>
          <p:cNvPr id="21" name="30 Grupo"/>
          <p:cNvGrpSpPr/>
          <p:nvPr/>
        </p:nvGrpSpPr>
        <p:grpSpPr>
          <a:xfrm>
            <a:off x="6692687" y="4572008"/>
            <a:ext cx="1752600" cy="2000264"/>
            <a:chOff x="6500826" y="4500570"/>
            <a:chExt cx="1752600" cy="2000264"/>
          </a:xfrm>
        </p:grpSpPr>
        <p:pic>
          <p:nvPicPr>
            <p:cNvPr id="22" name="21 Imagen" descr="casa2.bmp"/>
            <p:cNvPicPr>
              <a:picLocks noChangeAspect="1"/>
            </p:cNvPicPr>
            <p:nvPr/>
          </p:nvPicPr>
          <p:blipFill>
            <a:blip r:embed="rId3" cstate="print"/>
            <a:stretch>
              <a:fillRect/>
            </a:stretch>
          </p:blipFill>
          <p:spPr>
            <a:xfrm>
              <a:off x="6500826" y="4500570"/>
              <a:ext cx="1752600" cy="1724025"/>
            </a:xfrm>
            <a:prstGeom prst="rect">
              <a:avLst/>
            </a:prstGeom>
          </p:spPr>
        </p:pic>
        <p:sp>
          <p:nvSpPr>
            <p:cNvPr id="23" name="22 Rectángulo"/>
            <p:cNvSpPr/>
            <p:nvPr/>
          </p:nvSpPr>
          <p:spPr>
            <a:xfrm>
              <a:off x="6647280" y="6131502"/>
              <a:ext cx="1568058" cy="369332"/>
            </a:xfrm>
            <a:prstGeom prst="rect">
              <a:avLst/>
            </a:prstGeom>
          </p:spPr>
          <p:txBody>
            <a:bodyPr wrap="none">
              <a:spAutoFit/>
            </a:bodyPr>
            <a:lstStyle/>
            <a:p>
              <a:r>
                <a:rPr lang="es-ES_tradnl" dirty="0" smtClean="0">
                  <a:latin typeface="Comic Sans MS" pitchFamily="66" charset="0"/>
                </a:rPr>
                <a:t>Block Celular</a:t>
              </a:r>
              <a:endParaRPr lang="es-MX" dirty="0"/>
            </a:p>
          </p:txBody>
        </p:sp>
        <p:sp>
          <p:nvSpPr>
            <p:cNvPr id="24" name="23 Rectángulo"/>
            <p:cNvSpPr/>
            <p:nvPr/>
          </p:nvSpPr>
          <p:spPr>
            <a:xfrm>
              <a:off x="6929454" y="5214950"/>
              <a:ext cx="963725" cy="461665"/>
            </a:xfrm>
            <a:prstGeom prst="rect">
              <a:avLst/>
            </a:prstGeom>
          </p:spPr>
          <p:txBody>
            <a:bodyPr wrap="none">
              <a:spAutoFit/>
            </a:bodyPr>
            <a:lstStyle/>
            <a:p>
              <a:r>
                <a:rPr lang="es-ES_tradnl" sz="2400" dirty="0" smtClean="0">
                  <a:solidFill>
                    <a:srgbClr val="C00000"/>
                  </a:solidFill>
                  <a:latin typeface="Comic Sans MS" pitchFamily="66" charset="0"/>
                </a:rPr>
                <a:t>42°C </a:t>
              </a:r>
              <a:endParaRPr lang="es-MX" sz="2400" dirty="0"/>
            </a:p>
          </p:txBody>
        </p:sp>
      </p:grpSp>
      <p:sp>
        <p:nvSpPr>
          <p:cNvPr id="25" name="24 Rectángulo"/>
          <p:cNvSpPr/>
          <p:nvPr/>
        </p:nvSpPr>
        <p:spPr>
          <a:xfrm>
            <a:off x="428596" y="814312"/>
            <a:ext cx="4507965" cy="338554"/>
          </a:xfrm>
          <a:prstGeom prst="rect">
            <a:avLst/>
          </a:prstGeom>
        </p:spPr>
        <p:txBody>
          <a:bodyPr wrap="none">
            <a:spAutoFit/>
          </a:bodyPr>
          <a:lstStyle/>
          <a:p>
            <a:pPr>
              <a:buClr>
                <a:schemeClr val="accent6">
                  <a:lumMod val="50000"/>
                </a:schemeClr>
              </a:buClr>
              <a:buFont typeface="Wingdings" pitchFamily="2" charset="2"/>
              <a:buChar char="ü"/>
            </a:pPr>
            <a:r>
              <a:rPr lang="es-ES_tradnl" sz="1600" dirty="0" smtClean="0">
                <a:latin typeface="Arial" pitchFamily="34" charset="0"/>
                <a:cs typeface="Arial" pitchFamily="34" charset="0"/>
              </a:rPr>
              <a:t>No permite el paso del Calor- block </a:t>
            </a:r>
            <a:r>
              <a:rPr lang="es-ES_tradnl" sz="1600" dirty="0" err="1" smtClean="0">
                <a:latin typeface="Arial" pitchFamily="34" charset="0"/>
                <a:cs typeface="Arial" pitchFamily="34" charset="0"/>
              </a:rPr>
              <a:t>heat</a:t>
            </a:r>
            <a:r>
              <a:rPr lang="es-ES_tradnl" sz="1600" dirty="0" smtClean="0">
                <a:latin typeface="Arial" pitchFamily="34" charset="0"/>
                <a:cs typeface="Arial" pitchFamily="34" charset="0"/>
              </a:rPr>
              <a:t> </a:t>
            </a:r>
            <a:r>
              <a:rPr lang="es-ES_tradnl" sz="1600" dirty="0" err="1" smtClean="0">
                <a:latin typeface="Arial" pitchFamily="34" charset="0"/>
                <a:cs typeface="Arial" pitchFamily="34" charset="0"/>
              </a:rPr>
              <a:t>gain</a:t>
            </a:r>
            <a:r>
              <a:rPr lang="es-ES_tradnl" sz="1600" dirty="0" smtClean="0">
                <a:latin typeface="Arial" pitchFamily="34" charset="0"/>
                <a:cs typeface="Arial" pitchFamily="34" charset="0"/>
              </a:rPr>
              <a:t> </a:t>
            </a:r>
          </a:p>
        </p:txBody>
      </p:sp>
      <p:sp>
        <p:nvSpPr>
          <p:cNvPr id="27" name="26 Rectángulo"/>
          <p:cNvSpPr/>
          <p:nvPr/>
        </p:nvSpPr>
        <p:spPr>
          <a:xfrm>
            <a:off x="3064345" y="254048"/>
            <a:ext cx="2249334" cy="369332"/>
          </a:xfrm>
          <a:prstGeom prst="rect">
            <a:avLst/>
          </a:prstGeom>
        </p:spPr>
        <p:txBody>
          <a:bodyPr wrap="none">
            <a:spAutoFit/>
          </a:bodyPr>
          <a:lstStyle/>
          <a:p>
            <a:r>
              <a:rPr lang="es-ES_tradnl" b="1" dirty="0" smtClean="0">
                <a:latin typeface="Arial" pitchFamily="34" charset="0"/>
                <a:cs typeface="Arial" pitchFamily="34" charset="0"/>
              </a:rPr>
              <a:t>Térmico- </a:t>
            </a:r>
            <a:r>
              <a:rPr lang="es-ES_tradnl" b="1" dirty="0" err="1" smtClean="0">
                <a:latin typeface="Arial" pitchFamily="34" charset="0"/>
                <a:cs typeface="Arial" pitchFamily="34" charset="0"/>
              </a:rPr>
              <a:t>Thermal</a:t>
            </a:r>
            <a:r>
              <a:rPr lang="es-ES_tradnl" b="1" dirty="0" smtClean="0">
                <a:latin typeface="Arial" pitchFamily="34" charset="0"/>
                <a:cs typeface="Arial" pitchFamily="34" charset="0"/>
              </a:rPr>
              <a:t> .</a:t>
            </a:r>
            <a:endParaRPr lang="es-MX" dirty="0"/>
          </a:p>
        </p:txBody>
      </p:sp>
      <p:grpSp>
        <p:nvGrpSpPr>
          <p:cNvPr id="28" name="32 Grupo"/>
          <p:cNvGrpSpPr/>
          <p:nvPr/>
        </p:nvGrpSpPr>
        <p:grpSpPr>
          <a:xfrm>
            <a:off x="971600" y="4571983"/>
            <a:ext cx="2068956" cy="2074404"/>
            <a:chOff x="714348" y="4500571"/>
            <a:chExt cx="2068956" cy="2000725"/>
          </a:xfrm>
        </p:grpSpPr>
        <p:pic>
          <p:nvPicPr>
            <p:cNvPr id="29" name="28 Imagen" descr="casa2.bmp"/>
            <p:cNvPicPr>
              <a:picLocks noChangeAspect="1"/>
            </p:cNvPicPr>
            <p:nvPr/>
          </p:nvPicPr>
          <p:blipFill>
            <a:blip r:embed="rId3" cstate="print"/>
            <a:stretch>
              <a:fillRect/>
            </a:stretch>
          </p:blipFill>
          <p:spPr>
            <a:xfrm>
              <a:off x="714348" y="4500571"/>
              <a:ext cx="1752600" cy="1377296"/>
            </a:xfrm>
            <a:prstGeom prst="rect">
              <a:avLst/>
            </a:prstGeom>
          </p:spPr>
        </p:pic>
        <p:sp>
          <p:nvSpPr>
            <p:cNvPr id="30" name="29 Rectángulo"/>
            <p:cNvSpPr/>
            <p:nvPr/>
          </p:nvSpPr>
          <p:spPr>
            <a:xfrm>
              <a:off x="750375" y="5877922"/>
              <a:ext cx="2032929" cy="623374"/>
            </a:xfrm>
            <a:prstGeom prst="rect">
              <a:avLst/>
            </a:prstGeom>
          </p:spPr>
          <p:txBody>
            <a:bodyPr wrap="none">
              <a:spAutoFit/>
            </a:bodyPr>
            <a:lstStyle/>
            <a:p>
              <a:r>
                <a:rPr lang="es-ES_tradnl" dirty="0" smtClean="0">
                  <a:latin typeface="Comic Sans MS" pitchFamily="66" charset="0"/>
                </a:rPr>
                <a:t>         Block de </a:t>
              </a:r>
            </a:p>
            <a:p>
              <a:r>
                <a:rPr lang="es-ES_tradnl" dirty="0" smtClean="0">
                  <a:latin typeface="Comic Sans MS" pitchFamily="66" charset="0"/>
                </a:rPr>
                <a:t>Barro    (tabique)</a:t>
              </a:r>
              <a:endParaRPr lang="es-MX" dirty="0"/>
            </a:p>
          </p:txBody>
        </p:sp>
        <p:sp>
          <p:nvSpPr>
            <p:cNvPr id="31" name="30 Rectángulo"/>
            <p:cNvSpPr/>
            <p:nvPr/>
          </p:nvSpPr>
          <p:spPr>
            <a:xfrm>
              <a:off x="1142976" y="5214950"/>
              <a:ext cx="963725" cy="461665"/>
            </a:xfrm>
            <a:prstGeom prst="rect">
              <a:avLst/>
            </a:prstGeom>
          </p:spPr>
          <p:txBody>
            <a:bodyPr wrap="none">
              <a:spAutoFit/>
            </a:bodyPr>
            <a:lstStyle/>
            <a:p>
              <a:r>
                <a:rPr lang="es-ES_tradnl" sz="2400" dirty="0" smtClean="0">
                  <a:solidFill>
                    <a:srgbClr val="C00000"/>
                  </a:solidFill>
                  <a:latin typeface="Comic Sans MS" pitchFamily="66" charset="0"/>
                </a:rPr>
                <a:t>48°C </a:t>
              </a:r>
              <a:endParaRPr lang="es-MX" sz="2400" dirty="0"/>
            </a:p>
          </p:txBody>
        </p:sp>
      </p:gr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wd">
                                    <p:tmPct val="50000"/>
                                  </p:iterate>
                                  <p:childTnLst>
                                    <p:set>
                                      <p:cBhvr>
                                        <p:cTn id="6" dur="1" fill="hold">
                                          <p:stCondLst>
                                            <p:cond delay="0"/>
                                          </p:stCondLst>
                                        </p:cTn>
                                        <p:tgtEl>
                                          <p:spTgt spid="25"/>
                                        </p:tgtEl>
                                        <p:attrNameLst>
                                          <p:attrName>style.visibility</p:attrName>
                                        </p:attrNameLst>
                                      </p:cBhvr>
                                      <p:to>
                                        <p:strVal val="visible"/>
                                      </p:to>
                                    </p:set>
                                    <p:anim calcmode="discrete" valueType="clr">
                                      <p:cBhvr override="childStyle">
                                        <p:cTn id="7" dur="50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5"/>
                                        </p:tgtEl>
                                        <p:attrNameLst>
                                          <p:attrName>fillcolor</p:attrName>
                                        </p:attrNameLst>
                                      </p:cBhvr>
                                      <p:tavLst>
                                        <p:tav tm="0">
                                          <p:val>
                                            <p:clrVal>
                                              <a:schemeClr val="accent2"/>
                                            </p:clrVal>
                                          </p:val>
                                        </p:tav>
                                        <p:tav tm="50000">
                                          <p:val>
                                            <p:clrVal>
                                              <a:schemeClr val="hlink"/>
                                            </p:clrVal>
                                          </p:val>
                                        </p:tav>
                                      </p:tavLst>
                                    </p:anim>
                                    <p:set>
                                      <p:cBhvr>
                                        <p:cTn id="9" dur="500"/>
                                        <p:tgtEl>
                                          <p:spTgt spid="25"/>
                                        </p:tgtEl>
                                        <p:attrNameLst>
                                          <p:attrName>fill.type</p:attrName>
                                        </p:attrNameLst>
                                      </p:cBhvr>
                                      <p:to>
                                        <p:strVal val="solid"/>
                                      </p:to>
                                    </p:set>
                                  </p:childTnLst>
                                </p:cTn>
                              </p:par>
                            </p:childTnLst>
                          </p:cTn>
                        </p:par>
                        <p:par>
                          <p:cTn id="10" fill="hold">
                            <p:stCondLst>
                              <p:cond delay="2500"/>
                            </p:stCondLst>
                            <p:childTnLst>
                              <p:par>
                                <p:cTn id="11" presetID="27" presetClass="entr" presetSubtype="0" fill="hold" grpId="0" nodeType="afterEffect">
                                  <p:stCondLst>
                                    <p:cond delay="0"/>
                                  </p:stCondLst>
                                  <p:iterate type="wd">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4"/>
                                        </p:tgtEl>
                                        <p:attrNameLst>
                                          <p:attrName>fillcolor</p:attrName>
                                        </p:attrNameLst>
                                      </p:cBhvr>
                                      <p:tavLst>
                                        <p:tav tm="0">
                                          <p:val>
                                            <p:clrVal>
                                              <a:schemeClr val="accent2"/>
                                            </p:clrVal>
                                          </p:val>
                                        </p:tav>
                                        <p:tav tm="50000">
                                          <p:val>
                                            <p:clrVal>
                                              <a:schemeClr val="hlink"/>
                                            </p:clrVal>
                                          </p:val>
                                        </p:tav>
                                      </p:tavLst>
                                    </p:anim>
                                    <p:set>
                                      <p:cBhvr>
                                        <p:cTn id="15" dur="500"/>
                                        <p:tgtEl>
                                          <p:spTgt spid="4"/>
                                        </p:tgtEl>
                                        <p:attrNameLst>
                                          <p:attrName>fill.type</p:attrName>
                                        </p:attrNameLst>
                                      </p:cBhvr>
                                      <p:to>
                                        <p:strVal val="solid"/>
                                      </p:to>
                                    </p:set>
                                  </p:childTnLst>
                                </p:cTn>
                              </p:par>
                            </p:childTnLst>
                          </p:cTn>
                        </p:par>
                        <p:par>
                          <p:cTn id="16" fill="hold">
                            <p:stCondLst>
                              <p:cond delay="127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2000"/>
                                        <p:tgtEl>
                                          <p:spTgt spid="5"/>
                                        </p:tgtEl>
                                      </p:cBhvr>
                                    </p:animEffect>
                                  </p:childTnLst>
                                </p:cTn>
                              </p:par>
                            </p:childTnLst>
                          </p:cTn>
                        </p:par>
                        <p:par>
                          <p:cTn id="20" fill="hold">
                            <p:stCondLst>
                              <p:cond delay="14750"/>
                            </p:stCondLst>
                            <p:childTnLst>
                              <p:par>
                                <p:cTn id="21" presetID="9"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2000"/>
                                        <p:tgtEl>
                                          <p:spTgt spid="9"/>
                                        </p:tgtEl>
                                      </p:cBhvr>
                                    </p:animEffect>
                                  </p:childTnLst>
                                </p:cTn>
                              </p:par>
                            </p:childTnLst>
                          </p:cTn>
                        </p:par>
                        <p:par>
                          <p:cTn id="24" fill="hold">
                            <p:stCondLst>
                              <p:cond delay="16750"/>
                            </p:stCondLst>
                            <p:childTnLst>
                              <p:par>
                                <p:cTn id="25" presetID="9"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2000"/>
                                        <p:tgtEl>
                                          <p:spTgt spid="13"/>
                                        </p:tgtEl>
                                      </p:cBhvr>
                                    </p:animEffect>
                                  </p:childTnLst>
                                </p:cTn>
                              </p:par>
                            </p:childTnLst>
                          </p:cTn>
                        </p:par>
                        <p:par>
                          <p:cTn id="28" fill="hold">
                            <p:stCondLst>
                              <p:cond delay="18750"/>
                            </p:stCondLst>
                            <p:childTnLst>
                              <p:par>
                                <p:cTn id="29" presetID="9"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par>
                          <p:cTn id="32" fill="hold">
                            <p:stCondLst>
                              <p:cond delay="20750"/>
                            </p:stCondLst>
                            <p:childTnLst>
                              <p:par>
                                <p:cTn id="33" presetID="9"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2000"/>
                                        <p:tgtEl>
                                          <p:spTgt spid="21"/>
                                        </p:tgtEl>
                                      </p:cBhvr>
                                    </p:animEffect>
                                  </p:childTnLst>
                                </p:cTn>
                              </p:par>
                            </p:childTnLst>
                          </p:cTn>
                        </p:par>
                        <p:par>
                          <p:cTn id="36" fill="hold">
                            <p:stCondLst>
                              <p:cond delay="22750"/>
                            </p:stCondLst>
                            <p:childTnLst>
                              <p:par>
                                <p:cTn id="37" presetID="9"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ssolve">
                                      <p:cBhvr>
                                        <p:cTn id="3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28596" y="1196752"/>
            <a:ext cx="5223524" cy="589174"/>
          </a:xfrm>
        </p:spPr>
        <p:txBody>
          <a:bodyPr>
            <a:normAutofit fontScale="70000" lnSpcReduction="20000"/>
          </a:bodyPr>
          <a:lstStyle/>
          <a:p>
            <a:pPr>
              <a:buNone/>
            </a:pPr>
            <a:r>
              <a:rPr lang="es-ES_tradnl" sz="2400" dirty="0" smtClean="0">
                <a:latin typeface="Arial" pitchFamily="34" charset="0"/>
                <a:cs typeface="Arial" pitchFamily="34" charset="0"/>
              </a:rPr>
              <a:t>No permite que pase el sonido- </a:t>
            </a:r>
          </a:p>
          <a:p>
            <a:pPr>
              <a:buNone/>
            </a:pP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Blockage</a:t>
            </a:r>
            <a:r>
              <a:rPr lang="es-ES_tradnl" sz="2400" dirty="0" smtClean="0">
                <a:latin typeface="Arial" pitchFamily="34" charset="0"/>
                <a:cs typeface="Arial" pitchFamily="34" charset="0"/>
              </a:rPr>
              <a:t> of </a:t>
            </a:r>
            <a:r>
              <a:rPr lang="es-ES_tradnl" sz="2400" dirty="0" err="1" smtClean="0">
                <a:latin typeface="Arial" pitchFamily="34" charset="0"/>
                <a:cs typeface="Arial" pitchFamily="34" charset="0"/>
              </a:rPr>
              <a:t>sound</a:t>
            </a:r>
            <a:r>
              <a:rPr lang="es-ES_tradnl" sz="2400" dirty="0" smtClean="0">
                <a:latin typeface="Arial" pitchFamily="34" charset="0"/>
                <a:cs typeface="Arial" pitchFamily="34" charset="0"/>
              </a:rPr>
              <a:t> </a:t>
            </a:r>
          </a:p>
          <a:p>
            <a:pPr>
              <a:buNone/>
            </a:pPr>
            <a:endParaRPr lang="es-ES_tradnl" sz="2400" dirty="0" smtClean="0">
              <a:latin typeface="Comic Sans MS" pitchFamily="66" charset="0"/>
            </a:endParaRPr>
          </a:p>
          <a:p>
            <a:endParaRPr lang="es-MX" dirty="0"/>
          </a:p>
        </p:txBody>
      </p:sp>
      <p:sp>
        <p:nvSpPr>
          <p:cNvPr id="4" name="1 Título"/>
          <p:cNvSpPr>
            <a:spLocks noGrp="1"/>
          </p:cNvSpPr>
          <p:nvPr>
            <p:ph type="title"/>
          </p:nvPr>
        </p:nvSpPr>
        <p:spPr>
          <a:xfrm>
            <a:off x="1475656" y="332656"/>
            <a:ext cx="5616624" cy="792088"/>
          </a:xfrm>
        </p:spPr>
        <p:txBody>
          <a:bodyPr>
            <a:normAutofit fontScale="90000"/>
          </a:bodyPr>
          <a:lstStyle/>
          <a:p>
            <a:pPr algn="l"/>
            <a:r>
              <a:rPr lang="es-ES_tradnl" sz="3100" b="1" dirty="0" smtClean="0">
                <a:latin typeface="Comic Sans MS" pitchFamily="66" charset="0"/>
              </a:rPr>
              <a:t> </a:t>
            </a:r>
            <a:r>
              <a:rPr lang="es-ES_tradnl" sz="3600" b="1" dirty="0" smtClean="0">
                <a:latin typeface="Arial" pitchFamily="34" charset="0"/>
                <a:cs typeface="Arial" pitchFamily="34" charset="0"/>
              </a:rPr>
              <a:t>Acústico- </a:t>
            </a:r>
            <a:r>
              <a:rPr lang="es-ES_tradnl" sz="3600" b="1" dirty="0" err="1" smtClean="0">
                <a:latin typeface="Arial" pitchFamily="34" charset="0"/>
                <a:cs typeface="Arial" pitchFamily="34" charset="0"/>
              </a:rPr>
              <a:t>Sound-proofing</a:t>
            </a:r>
            <a:r>
              <a:rPr lang="es-ES_tradnl" sz="3600" b="1" dirty="0" smtClean="0">
                <a:latin typeface="Arial" pitchFamily="34" charset="0"/>
                <a:cs typeface="Arial" pitchFamily="34" charset="0"/>
              </a:rPr>
              <a:t> </a:t>
            </a:r>
            <a:endParaRPr lang="es-MX" sz="3600" b="1" dirty="0">
              <a:latin typeface="Arial" pitchFamily="34" charset="0"/>
              <a:cs typeface="Arial" pitchFamily="34" charset="0"/>
            </a:endParaRPr>
          </a:p>
        </p:txBody>
      </p:sp>
      <p:pic>
        <p:nvPicPr>
          <p:cNvPr id="6" name="5 Imagen" descr="acustico.jpg"/>
          <p:cNvPicPr>
            <a:picLocks noChangeAspect="1"/>
          </p:cNvPicPr>
          <p:nvPr/>
        </p:nvPicPr>
        <p:blipFill>
          <a:blip r:embed="rId2" cstate="print"/>
          <a:stretch>
            <a:fillRect/>
          </a:stretch>
        </p:blipFill>
        <p:spPr>
          <a:xfrm>
            <a:off x="6000760" y="1268760"/>
            <a:ext cx="3143272" cy="5276748"/>
          </a:xfrm>
          <a:prstGeom prst="rect">
            <a:avLst/>
          </a:prstGeom>
        </p:spPr>
      </p:pic>
      <p:pic>
        <p:nvPicPr>
          <p:cNvPr id="7" name="6 Imagen" descr="muro acustico.jpg"/>
          <p:cNvPicPr>
            <a:picLocks noChangeAspect="1"/>
          </p:cNvPicPr>
          <p:nvPr/>
        </p:nvPicPr>
        <p:blipFill>
          <a:blip r:embed="rId3" cstate="print"/>
          <a:stretch>
            <a:fillRect/>
          </a:stretch>
        </p:blipFill>
        <p:spPr>
          <a:xfrm>
            <a:off x="71406" y="2492896"/>
            <a:ext cx="5725908" cy="3610331"/>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par>
                          <p:cTn id="10" fill="hold">
                            <p:stCondLst>
                              <p:cond delay="6000"/>
                            </p:stCondLst>
                            <p:childTnLst>
                              <p:par>
                                <p:cTn id="11" presetID="27" presetClass="entr" presetSubtype="0" fill="hold" grpId="0" nodeType="afterEffect">
                                  <p:stCondLst>
                                    <p:cond delay="0"/>
                                  </p:stCondLst>
                                  <p:iterate type="wd">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par>
                          <p:cTn id="16" fill="hold">
                            <p:stCondLst>
                              <p:cond delay="7750"/>
                            </p:stCondLst>
                            <p:childTnLst>
                              <p:par>
                                <p:cTn id="17" presetID="27" presetClass="entr" presetSubtype="0" fill="hold" grpId="0" nodeType="afterEffect">
                                  <p:stCondLst>
                                    <p:cond delay="0"/>
                                  </p:stCondLst>
                                  <p:iterate type="wd">
                                    <p:tmPct val="50000"/>
                                  </p:iterate>
                                  <p:childTnLst>
                                    <p:set>
                                      <p:cBhvr>
                                        <p:cTn id="18"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9" dur="50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1" dur="500"/>
                                        <p:tgtEl>
                                          <p:spTgt spid="5">
                                            <p:txEl>
                                              <p:pRg st="1" end="1"/>
                                            </p:txEl>
                                          </p:spTgt>
                                        </p:tgtEl>
                                        <p:attrNameLst>
                                          <p:attrName>fill.type</p:attrName>
                                        </p:attrNameLst>
                                      </p:cBhvr>
                                      <p:to>
                                        <p:strVal val="solid"/>
                                      </p:to>
                                    </p:set>
                                  </p:childTnLst>
                                </p:cTn>
                              </p:par>
                            </p:childTnLst>
                          </p:cTn>
                        </p:par>
                        <p:par>
                          <p:cTn id="22" fill="hold">
                            <p:stCondLst>
                              <p:cond delay="9000"/>
                            </p:stCondLst>
                            <p:childTnLst>
                              <p:par>
                                <p:cTn id="23" presetID="9"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2000"/>
                                        <p:tgtEl>
                                          <p:spTgt spid="7"/>
                                        </p:tgtEl>
                                      </p:cBhvr>
                                    </p:animEffect>
                                  </p:childTnLst>
                                </p:cTn>
                              </p:par>
                            </p:childTnLst>
                          </p:cTn>
                        </p:par>
                        <p:par>
                          <p:cTn id="26" fill="hold">
                            <p:stCondLst>
                              <p:cond delay="11000"/>
                            </p:stCondLst>
                            <p:childTnLst>
                              <p:par>
                                <p:cTn id="27" presetID="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000" fill="hold"/>
                                        <p:tgtEl>
                                          <p:spTgt spid="6"/>
                                        </p:tgtEl>
                                        <p:attrNameLst>
                                          <p:attrName>ppt_x</p:attrName>
                                        </p:attrNameLst>
                                      </p:cBhvr>
                                      <p:tavLst>
                                        <p:tav tm="0">
                                          <p:val>
                                            <p:strVal val="#ppt_x"/>
                                          </p:val>
                                        </p:tav>
                                        <p:tav tm="100000">
                                          <p:val>
                                            <p:strVal val="#ppt_x"/>
                                          </p:val>
                                        </p:tav>
                                      </p:tavLst>
                                    </p:anim>
                                    <p:anim calcmode="lin" valueType="num">
                                      <p:cBhvr additive="base">
                                        <p:cTn id="3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half" idx="1"/>
          </p:nvPr>
        </p:nvSpPr>
        <p:spPr/>
        <p:txBody>
          <a:bodyPr/>
          <a:lstStyle/>
          <a:p>
            <a:endParaRPr lang="en-US" dirty="0" smtClean="0"/>
          </a:p>
          <a:p>
            <a:r>
              <a:rPr lang="en-US" dirty="0" smtClean="0"/>
              <a:t>Summary of Joint Efforts to Achieve our Dreams, Project of COFIMICH (Bank and </a:t>
            </a:r>
            <a:r>
              <a:rPr lang="en-US" dirty="0" err="1" smtClean="0"/>
              <a:t>Contruction</a:t>
            </a:r>
            <a:r>
              <a:rPr lang="en-US" dirty="0" smtClean="0"/>
              <a:t> Company)  housing: “Sustainable Homes – Dignified Life “ </a:t>
            </a:r>
          </a:p>
          <a:p>
            <a:endParaRPr lang="en-US" dirty="0" smtClean="0"/>
          </a:p>
          <a:p>
            <a:r>
              <a:rPr lang="en-US" dirty="0" smtClean="0"/>
              <a:t>By </a:t>
            </a:r>
            <a:r>
              <a:rPr lang="en-US" dirty="0" err="1" smtClean="0"/>
              <a:t>Mr</a:t>
            </a:r>
            <a:r>
              <a:rPr lang="en-US" dirty="0" smtClean="0"/>
              <a:t> </a:t>
            </a:r>
            <a:r>
              <a:rPr lang="en-US" dirty="0" err="1" smtClean="0"/>
              <a:t>Ulises</a:t>
            </a:r>
            <a:r>
              <a:rPr lang="en-US" dirty="0" smtClean="0"/>
              <a:t> Reyes </a:t>
            </a:r>
            <a:endParaRPr lang="en-US" dirty="0"/>
          </a:p>
        </p:txBody>
      </p:sp>
    </p:spTree>
    <p:extLst>
      <p:ext uri="{BB962C8B-B14F-4D97-AF65-F5344CB8AC3E}">
        <p14:creationId xmlns:p14="http://schemas.microsoft.com/office/powerpoint/2010/main" val="3640208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85720" y="214290"/>
            <a:ext cx="3071834" cy="1071570"/>
          </a:xfrm>
        </p:spPr>
        <p:txBody>
          <a:bodyPr>
            <a:normAutofit/>
          </a:bodyPr>
          <a:lstStyle/>
          <a:p>
            <a:r>
              <a:rPr lang="es-ES_tradnl" sz="3200" b="1" dirty="0" smtClean="0">
                <a:latin typeface="Comic Sans MS" pitchFamily="66" charset="0"/>
              </a:rPr>
              <a:t> </a:t>
            </a:r>
            <a:r>
              <a:rPr lang="es-ES_tradnl" sz="3200" b="1" dirty="0" smtClean="0">
                <a:latin typeface="Arial" pitchFamily="34" charset="0"/>
                <a:cs typeface="Arial" pitchFamily="34" charset="0"/>
              </a:rPr>
              <a:t>Ecológico</a:t>
            </a:r>
            <a:r>
              <a:rPr lang="es-ES_tradnl" sz="3200" dirty="0" smtClean="0">
                <a:latin typeface="Arial" pitchFamily="34" charset="0"/>
                <a:cs typeface="Arial" pitchFamily="34" charset="0"/>
              </a:rPr>
              <a:t>-</a:t>
            </a:r>
            <a:r>
              <a:rPr lang="es-ES_tradnl" sz="3200" dirty="0" err="1" smtClean="0">
                <a:latin typeface="Arial" pitchFamily="34" charset="0"/>
                <a:cs typeface="Arial" pitchFamily="34" charset="0"/>
              </a:rPr>
              <a:t>Ecology</a:t>
            </a:r>
            <a:r>
              <a:rPr lang="es-ES_tradnl" sz="3200" dirty="0" smtClean="0">
                <a:latin typeface="Arial" pitchFamily="34" charset="0"/>
                <a:cs typeface="Arial" pitchFamily="34" charset="0"/>
              </a:rPr>
              <a:t> </a:t>
            </a:r>
            <a:endParaRPr lang="es-MX" sz="3200" dirty="0">
              <a:latin typeface="Arial" pitchFamily="34" charset="0"/>
              <a:cs typeface="Arial" pitchFamily="34" charset="0"/>
            </a:endParaRPr>
          </a:p>
        </p:txBody>
      </p:sp>
      <p:sp>
        <p:nvSpPr>
          <p:cNvPr id="5" name="4 Rectángulo"/>
          <p:cNvSpPr/>
          <p:nvPr/>
        </p:nvSpPr>
        <p:spPr>
          <a:xfrm>
            <a:off x="571472" y="1714488"/>
            <a:ext cx="4357718" cy="1569660"/>
          </a:xfrm>
          <a:prstGeom prst="rect">
            <a:avLst/>
          </a:prstGeom>
        </p:spPr>
        <p:txBody>
          <a:bodyPr wrap="square">
            <a:spAutoFit/>
          </a:bodyPr>
          <a:lstStyle/>
          <a:p>
            <a:pPr algn="just">
              <a:buClr>
                <a:schemeClr val="accent6">
                  <a:lumMod val="50000"/>
                </a:schemeClr>
              </a:buClr>
              <a:buFont typeface="Wingdings" pitchFamily="2" charset="2"/>
              <a:buChar char="ü"/>
            </a:pPr>
            <a:r>
              <a:rPr lang="es-ES_tradnl" sz="2400" dirty="0" smtClean="0">
                <a:latin typeface="Arial" pitchFamily="34" charset="0"/>
                <a:cs typeface="Arial" pitchFamily="34" charset="0"/>
              </a:rPr>
              <a:t>Reduce el consumo de energía eléctrica.- </a:t>
            </a:r>
          </a:p>
          <a:p>
            <a:pPr algn="just">
              <a:buClr>
                <a:schemeClr val="accent6">
                  <a:lumMod val="50000"/>
                </a:schemeClr>
              </a:buClr>
              <a:buFont typeface="Wingdings" pitchFamily="2" charset="2"/>
              <a:buChar char="ü"/>
            </a:pPr>
            <a:r>
              <a:rPr lang="es-ES_tradnl" sz="2400" dirty="0" smtClean="0">
                <a:latin typeface="Arial" pitchFamily="34" charset="0"/>
                <a:cs typeface="Arial" pitchFamily="34" charset="0"/>
              </a:rPr>
              <a:t>Reduce </a:t>
            </a:r>
            <a:r>
              <a:rPr lang="es-ES_tradnl" sz="2400" dirty="0" err="1" smtClean="0">
                <a:latin typeface="Arial" pitchFamily="34" charset="0"/>
                <a:cs typeface="Arial" pitchFamily="34" charset="0"/>
              </a:rPr>
              <a:t>consumption</a:t>
            </a:r>
            <a:r>
              <a:rPr lang="es-ES_tradnl" sz="2400" dirty="0" smtClean="0">
                <a:latin typeface="Arial" pitchFamily="34" charset="0"/>
                <a:cs typeface="Arial" pitchFamily="34" charset="0"/>
              </a:rPr>
              <a:t> of </a:t>
            </a:r>
            <a:r>
              <a:rPr lang="es-ES_tradnl" sz="2400" dirty="0" err="1" smtClean="0">
                <a:latin typeface="Arial" pitchFamily="34" charset="0"/>
                <a:cs typeface="Arial" pitchFamily="34" charset="0"/>
              </a:rPr>
              <a:t>electricity</a:t>
            </a:r>
            <a:r>
              <a:rPr lang="es-ES_tradnl" sz="2400" dirty="0" smtClean="0">
                <a:latin typeface="Arial" pitchFamily="34" charset="0"/>
                <a:cs typeface="Arial" pitchFamily="34" charset="0"/>
              </a:rPr>
              <a:t>  </a:t>
            </a:r>
            <a:endParaRPr lang="es-MX" sz="2400" dirty="0">
              <a:latin typeface="Arial" pitchFamily="34" charset="0"/>
              <a:cs typeface="Arial" pitchFamily="34" charset="0"/>
            </a:endParaRPr>
          </a:p>
        </p:txBody>
      </p:sp>
      <p:sp>
        <p:nvSpPr>
          <p:cNvPr id="6" name="5 Rectángulo"/>
          <p:cNvSpPr/>
          <p:nvPr/>
        </p:nvSpPr>
        <p:spPr>
          <a:xfrm>
            <a:off x="571472" y="4256324"/>
            <a:ext cx="4643470" cy="1569660"/>
          </a:xfrm>
          <a:prstGeom prst="rect">
            <a:avLst/>
          </a:prstGeom>
        </p:spPr>
        <p:txBody>
          <a:bodyPr wrap="square">
            <a:spAutoFit/>
          </a:bodyPr>
          <a:lstStyle/>
          <a:p>
            <a:pPr>
              <a:buClr>
                <a:schemeClr val="accent6">
                  <a:lumMod val="50000"/>
                </a:schemeClr>
              </a:buClr>
              <a:buFont typeface="Wingdings" pitchFamily="2" charset="2"/>
              <a:buChar char="ü"/>
            </a:pPr>
            <a:r>
              <a:rPr lang="es-ES_tradnl" sz="2400" dirty="0" smtClean="0">
                <a:latin typeface="Arial" pitchFamily="34" charset="0"/>
                <a:cs typeface="Arial" pitchFamily="34" charset="0"/>
              </a:rPr>
              <a:t>No se quema ningún material orgánico durante  su elaboración</a:t>
            </a:r>
            <a:r>
              <a:rPr lang="es-ES_tradnl" sz="2400" dirty="0">
                <a:latin typeface="Arial" pitchFamily="34" charset="0"/>
                <a:cs typeface="Arial" pitchFamily="34" charset="0"/>
              </a:rPr>
              <a:t> </a:t>
            </a:r>
            <a:r>
              <a:rPr lang="es-ES_tradnl" sz="2400" dirty="0" smtClean="0">
                <a:latin typeface="Arial" pitchFamily="34" charset="0"/>
                <a:cs typeface="Arial" pitchFamily="34" charset="0"/>
              </a:rPr>
              <a:t>– No </a:t>
            </a:r>
            <a:r>
              <a:rPr lang="es-ES_tradnl" sz="2400" dirty="0" err="1" smtClean="0">
                <a:latin typeface="Arial" pitchFamily="34" charset="0"/>
                <a:cs typeface="Arial" pitchFamily="34" charset="0"/>
              </a:rPr>
              <a:t>organic</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materials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burnt</a:t>
            </a:r>
            <a:r>
              <a:rPr lang="es-ES_tradnl" sz="2400" dirty="0" smtClean="0">
                <a:latin typeface="Arial" pitchFamily="34" charset="0"/>
                <a:cs typeface="Arial" pitchFamily="34" charset="0"/>
              </a:rPr>
              <a:t> in </a:t>
            </a:r>
            <a:r>
              <a:rPr lang="es-ES_tradnl" sz="2400" dirty="0" err="1" smtClean="0">
                <a:latin typeface="Arial" pitchFamily="34" charset="0"/>
                <a:cs typeface="Arial" pitchFamily="34" charset="0"/>
              </a:rPr>
              <a:t>creation</a:t>
            </a:r>
            <a:r>
              <a:rPr lang="es-ES_tradnl" sz="2400" dirty="0" smtClean="0">
                <a:latin typeface="Arial" pitchFamily="34" charset="0"/>
                <a:cs typeface="Arial" pitchFamily="34" charset="0"/>
              </a:rPr>
              <a:t> of </a:t>
            </a:r>
            <a:r>
              <a:rPr lang="es-ES_tradnl" sz="2400" dirty="0" err="1" smtClean="0">
                <a:latin typeface="Arial" pitchFamily="34" charset="0"/>
                <a:cs typeface="Arial" pitchFamily="34" charset="0"/>
              </a:rPr>
              <a:t>building</a:t>
            </a:r>
            <a:r>
              <a:rPr lang="es-ES_tradnl" sz="2400" dirty="0" smtClean="0">
                <a:latin typeface="Arial" pitchFamily="34" charset="0"/>
                <a:cs typeface="Arial" pitchFamily="34" charset="0"/>
              </a:rPr>
              <a:t> material  </a:t>
            </a:r>
            <a:endParaRPr lang="es-MX" sz="2400" dirty="0">
              <a:latin typeface="Arial" pitchFamily="34" charset="0"/>
              <a:cs typeface="Arial" pitchFamily="34" charset="0"/>
            </a:endParaRPr>
          </a:p>
        </p:txBody>
      </p:sp>
      <p:grpSp>
        <p:nvGrpSpPr>
          <p:cNvPr id="7" name="13 Grupo"/>
          <p:cNvGrpSpPr/>
          <p:nvPr/>
        </p:nvGrpSpPr>
        <p:grpSpPr>
          <a:xfrm>
            <a:off x="5286380" y="3857628"/>
            <a:ext cx="2786082" cy="2786082"/>
            <a:chOff x="4929190" y="3500438"/>
            <a:chExt cx="3214710" cy="3071834"/>
          </a:xfrm>
        </p:grpSpPr>
        <p:pic>
          <p:nvPicPr>
            <p:cNvPr id="8" name="Picture 5" descr="C:\Documents and Settings\JESUS\Configuración local\Archivos temporales de Internet\Content.IE5\W5MJ4PUN\MCj04316220000[1].png"/>
            <p:cNvPicPr>
              <a:picLocks noChangeAspect="1" noChangeArrowheads="1"/>
            </p:cNvPicPr>
            <p:nvPr/>
          </p:nvPicPr>
          <p:blipFill>
            <a:blip r:embed="rId2" cstate="print"/>
            <a:srcRect/>
            <a:stretch>
              <a:fillRect/>
            </a:stretch>
          </p:blipFill>
          <p:spPr bwMode="auto">
            <a:xfrm>
              <a:off x="5500694" y="3786190"/>
              <a:ext cx="2357454" cy="2357454"/>
            </a:xfrm>
            <a:prstGeom prst="rect">
              <a:avLst/>
            </a:prstGeom>
            <a:noFill/>
          </p:spPr>
        </p:pic>
        <p:sp>
          <p:nvSpPr>
            <p:cNvPr id="9" name="8 Señal de prohibido"/>
            <p:cNvSpPr/>
            <p:nvPr/>
          </p:nvSpPr>
          <p:spPr>
            <a:xfrm>
              <a:off x="4929190" y="3500438"/>
              <a:ext cx="3214710" cy="3071834"/>
            </a:xfrm>
            <a:prstGeom prst="noSmoking">
              <a:avLst>
                <a:gd name="adj" fmla="val 7427"/>
              </a:avLst>
            </a:prstGeom>
            <a:solidFill>
              <a:srgbClr val="C00000"/>
            </a:solid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s-MX" b="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grpSp>
      <p:grpSp>
        <p:nvGrpSpPr>
          <p:cNvPr id="10" name="15 Grupo"/>
          <p:cNvGrpSpPr/>
          <p:nvPr/>
        </p:nvGrpSpPr>
        <p:grpSpPr>
          <a:xfrm>
            <a:off x="5101671" y="142852"/>
            <a:ext cx="3113667" cy="3214710"/>
            <a:chOff x="4830197" y="142852"/>
            <a:chExt cx="3113667" cy="3214710"/>
          </a:xfrm>
        </p:grpSpPr>
        <p:pic>
          <p:nvPicPr>
            <p:cNvPr id="11" name="Picture 3" descr="C:\Documents and Settings\JESUS\Configuración local\Archivos temporales de Internet\Content.IE5\CPIJOPYF\MPj04373700000[1].jpg"/>
            <p:cNvPicPr>
              <a:picLocks noChangeAspect="1" noChangeArrowheads="1"/>
            </p:cNvPicPr>
            <p:nvPr/>
          </p:nvPicPr>
          <p:blipFill>
            <a:blip r:embed="rId3" cstate="print"/>
            <a:srcRect/>
            <a:stretch>
              <a:fillRect/>
            </a:stretch>
          </p:blipFill>
          <p:spPr bwMode="auto">
            <a:xfrm>
              <a:off x="4830197" y="142852"/>
              <a:ext cx="2813637" cy="3214710"/>
            </a:xfrm>
            <a:prstGeom prst="rect">
              <a:avLst/>
            </a:prstGeom>
            <a:noFill/>
          </p:spPr>
        </p:pic>
        <p:pic>
          <p:nvPicPr>
            <p:cNvPr id="12" name="Picture 6" descr="C:\Documents and Settings\JESUS\Configuración local\Archivos temporales de Internet\Content.IE5\VZLHLD1M\MCj04413100000[1].png"/>
            <p:cNvPicPr>
              <a:picLocks noChangeAspect="1" noChangeArrowheads="1"/>
            </p:cNvPicPr>
            <p:nvPr/>
          </p:nvPicPr>
          <p:blipFill>
            <a:blip r:embed="rId4" cstate="print"/>
            <a:srcRect/>
            <a:stretch>
              <a:fillRect/>
            </a:stretch>
          </p:blipFill>
          <p:spPr bwMode="auto">
            <a:xfrm>
              <a:off x="5929322" y="1785926"/>
              <a:ext cx="2014542" cy="1500198"/>
            </a:xfrm>
            <a:prstGeom prst="rect">
              <a:avLst/>
            </a:prstGeom>
            <a:noFill/>
          </p:spPr>
        </p:pic>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par>
                          <p:cTn id="10" fill="hold">
                            <p:stCondLst>
                              <p:cond delay="4500"/>
                            </p:stCondLst>
                            <p:childTnLst>
                              <p:par>
                                <p:cTn id="11" presetID="27" presetClass="entr" presetSubtype="0" fill="hold" grpId="0" nodeType="afterEffect">
                                  <p:stCondLst>
                                    <p:cond delay="0"/>
                                  </p:stCondLst>
                                  <p:iterate type="wd">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5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gtEl>
                                        <p:attrNameLst>
                                          <p:attrName>fillcolor</p:attrName>
                                        </p:attrNameLst>
                                      </p:cBhvr>
                                      <p:tavLst>
                                        <p:tav tm="0">
                                          <p:val>
                                            <p:clrVal>
                                              <a:schemeClr val="accent2"/>
                                            </p:clrVal>
                                          </p:val>
                                        </p:tav>
                                        <p:tav tm="50000">
                                          <p:val>
                                            <p:clrVal>
                                              <a:schemeClr val="hlink"/>
                                            </p:clrVal>
                                          </p:val>
                                        </p:tav>
                                      </p:tavLst>
                                    </p:anim>
                                    <p:set>
                                      <p:cBhvr>
                                        <p:cTn id="15" dur="500"/>
                                        <p:tgtEl>
                                          <p:spTgt spid="5"/>
                                        </p:tgtEl>
                                        <p:attrNameLst>
                                          <p:attrName>fill.type</p:attrName>
                                        </p:attrNameLst>
                                      </p:cBhvr>
                                      <p:to>
                                        <p:strVal val="solid"/>
                                      </p:to>
                                    </p:set>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2000" fill="hold"/>
                                        <p:tgtEl>
                                          <p:spTgt spid="10"/>
                                        </p:tgtEl>
                                        <p:attrNameLst>
                                          <p:attrName>ppt_x</p:attrName>
                                        </p:attrNameLst>
                                      </p:cBhvr>
                                      <p:tavLst>
                                        <p:tav tm="0">
                                          <p:val>
                                            <p:strVal val="#ppt_x"/>
                                          </p:val>
                                        </p:tav>
                                        <p:tav tm="100000">
                                          <p:val>
                                            <p:strVal val="#ppt_x"/>
                                          </p:val>
                                        </p:tav>
                                      </p:tavLst>
                                    </p:anim>
                                    <p:anim calcmode="lin" valueType="num">
                                      <p:cBhvr additive="base">
                                        <p:cTn id="19" dur="20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7500"/>
                            </p:stCondLst>
                            <p:childTnLst>
                              <p:par>
                                <p:cTn id="21" presetID="27" presetClass="entr" presetSubtype="0" fill="hold" grpId="0" nodeType="afterEffect">
                                  <p:stCondLst>
                                    <p:cond delay="0"/>
                                  </p:stCondLst>
                                  <p:iterate type="wd">
                                    <p:tmPct val="50000"/>
                                  </p:iterate>
                                  <p:childTnLst>
                                    <p:set>
                                      <p:cBhvr>
                                        <p:cTn id="22" dur="1" fill="hold">
                                          <p:stCondLst>
                                            <p:cond delay="0"/>
                                          </p:stCondLst>
                                        </p:cTn>
                                        <p:tgtEl>
                                          <p:spTgt spid="6"/>
                                        </p:tgtEl>
                                        <p:attrNameLst>
                                          <p:attrName>style.visibility</p:attrName>
                                        </p:attrNameLst>
                                      </p:cBhvr>
                                      <p:to>
                                        <p:strVal val="visible"/>
                                      </p:to>
                                    </p:set>
                                    <p:anim calcmode="discrete" valueType="clr">
                                      <p:cBhvr override="childStyle">
                                        <p:cTn id="23"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6"/>
                                        </p:tgtEl>
                                        <p:attrNameLst>
                                          <p:attrName>fillcolor</p:attrName>
                                        </p:attrNameLst>
                                      </p:cBhvr>
                                      <p:tavLst>
                                        <p:tav tm="0">
                                          <p:val>
                                            <p:clrVal>
                                              <a:schemeClr val="accent2"/>
                                            </p:clrVal>
                                          </p:val>
                                        </p:tav>
                                        <p:tav tm="50000">
                                          <p:val>
                                            <p:clrVal>
                                              <a:schemeClr val="hlink"/>
                                            </p:clrVal>
                                          </p:val>
                                        </p:tav>
                                      </p:tavLst>
                                    </p:anim>
                                    <p:set>
                                      <p:cBhvr>
                                        <p:cTn id="25" dur="500"/>
                                        <p:tgtEl>
                                          <p:spTgt spid="6"/>
                                        </p:tgtEl>
                                        <p:attrNameLst>
                                          <p:attrName>fill.type</p:attrName>
                                        </p:attrNameLst>
                                      </p:cBhvr>
                                      <p:to>
                                        <p:strVal val="solid"/>
                                      </p:to>
                                    </p:set>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2000" fill="hold"/>
                                        <p:tgtEl>
                                          <p:spTgt spid="7"/>
                                        </p:tgtEl>
                                        <p:attrNameLst>
                                          <p:attrName>ppt_x</p:attrName>
                                        </p:attrNameLst>
                                      </p:cBhvr>
                                      <p:tavLst>
                                        <p:tav tm="0">
                                          <p:val>
                                            <p:strVal val="#ppt_x"/>
                                          </p:val>
                                        </p:tav>
                                        <p:tav tm="100000">
                                          <p:val>
                                            <p:strVal val="#ppt_x"/>
                                          </p:val>
                                        </p:tav>
                                      </p:tavLst>
                                    </p:anim>
                                    <p:anim calcmode="lin" valueType="num">
                                      <p:cBhvr additive="base">
                                        <p:cTn id="29"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21194" y="980728"/>
            <a:ext cx="8229600" cy="714380"/>
          </a:xfrm>
        </p:spPr>
        <p:txBody>
          <a:bodyPr>
            <a:noAutofit/>
          </a:bodyPr>
          <a:lstStyle/>
          <a:p>
            <a:pPr algn="just">
              <a:buNone/>
            </a:pPr>
            <a:r>
              <a:rPr lang="es-ES_tradnl" sz="1400" dirty="0" smtClean="0">
                <a:latin typeface="Comic Sans MS" pitchFamily="66" charset="0"/>
              </a:rPr>
              <a:t>	</a:t>
            </a:r>
            <a:r>
              <a:rPr lang="es-ES_tradnl" sz="2000" dirty="0" smtClean="0">
                <a:latin typeface="Arial" pitchFamily="34" charset="0"/>
                <a:cs typeface="Arial" pitchFamily="34" charset="0"/>
              </a:rPr>
              <a:t>El adobe  supera fácilmente la resistencia al fuego de otros materiales como el acero y el concreto armado-</a:t>
            </a:r>
          </a:p>
          <a:p>
            <a:pPr algn="just">
              <a:buNone/>
            </a:pP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The</a:t>
            </a:r>
            <a:r>
              <a:rPr lang="es-ES_tradnl" sz="2000" dirty="0" smtClean="0">
                <a:latin typeface="Arial" pitchFamily="34" charset="0"/>
                <a:cs typeface="Arial" pitchFamily="34" charset="0"/>
              </a:rPr>
              <a:t> adobe </a:t>
            </a:r>
            <a:r>
              <a:rPr lang="es-ES_tradnl" sz="2000" dirty="0" err="1" smtClean="0">
                <a:latin typeface="Arial" pitchFamily="34" charset="0"/>
                <a:cs typeface="Arial" pitchFamily="34" charset="0"/>
              </a:rPr>
              <a:t>is</a:t>
            </a:r>
            <a:r>
              <a:rPr lang="es-ES_tradnl" sz="2000" dirty="0" smtClean="0">
                <a:latin typeface="Arial" pitchFamily="34" charset="0"/>
                <a:cs typeface="Arial" pitchFamily="34" charset="0"/>
              </a:rPr>
              <a:t> more </a:t>
            </a:r>
            <a:r>
              <a:rPr lang="es-ES_tradnl" sz="2000" dirty="0" err="1" smtClean="0">
                <a:latin typeface="Arial" pitchFamily="34" charset="0"/>
                <a:cs typeface="Arial" pitchFamily="34" charset="0"/>
              </a:rPr>
              <a:t>fire</a:t>
            </a: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resistant</a:t>
            </a: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than</a:t>
            </a: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other</a:t>
            </a: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materials</a:t>
            </a: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like</a:t>
            </a: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steel</a:t>
            </a:r>
            <a:r>
              <a:rPr lang="es-ES_tradnl" sz="2000" dirty="0" smtClean="0">
                <a:latin typeface="Arial" pitchFamily="34" charset="0"/>
                <a:cs typeface="Arial" pitchFamily="34" charset="0"/>
              </a:rPr>
              <a:t> and </a:t>
            </a:r>
            <a:r>
              <a:rPr lang="es-ES_tradnl" sz="2000" dirty="0" err="1" smtClean="0">
                <a:latin typeface="Arial" pitchFamily="34" charset="0"/>
                <a:cs typeface="Arial" pitchFamily="34" charset="0"/>
              </a:rPr>
              <a:t>reinforced</a:t>
            </a:r>
            <a:r>
              <a:rPr lang="es-ES_tradnl" sz="2000" dirty="0" smtClean="0">
                <a:latin typeface="Arial" pitchFamily="34" charset="0"/>
                <a:cs typeface="Arial" pitchFamily="34" charset="0"/>
              </a:rPr>
              <a:t> concrete  </a:t>
            </a:r>
          </a:p>
          <a:p>
            <a:pPr>
              <a:buNone/>
            </a:pPr>
            <a:endParaRPr lang="es-MX" sz="2000" dirty="0"/>
          </a:p>
        </p:txBody>
      </p:sp>
      <p:sp>
        <p:nvSpPr>
          <p:cNvPr id="4" name="1 Título"/>
          <p:cNvSpPr>
            <a:spLocks noGrp="1"/>
          </p:cNvSpPr>
          <p:nvPr>
            <p:ph type="title"/>
          </p:nvPr>
        </p:nvSpPr>
        <p:spPr>
          <a:xfrm>
            <a:off x="179512" y="260648"/>
            <a:ext cx="8712968" cy="785794"/>
          </a:xfrm>
        </p:spPr>
        <p:txBody>
          <a:bodyPr>
            <a:normAutofit fontScale="90000"/>
          </a:bodyPr>
          <a:lstStyle/>
          <a:p>
            <a:pPr algn="l"/>
            <a:r>
              <a:rPr lang="es-MX" sz="3200" b="1" dirty="0" smtClean="0">
                <a:latin typeface="Comic Sans MS" pitchFamily="66" charset="0"/>
              </a:rPr>
              <a:t> </a:t>
            </a:r>
            <a:r>
              <a:rPr lang="es-MX" sz="3200" b="1" dirty="0" smtClean="0">
                <a:latin typeface="Arial" pitchFamily="34" charset="0"/>
                <a:cs typeface="Arial" pitchFamily="34" charset="0"/>
              </a:rPr>
              <a:t>Resistencia al fuego-  </a:t>
            </a:r>
            <a:r>
              <a:rPr lang="es-MX" sz="3200" b="1" dirty="0" err="1" smtClean="0">
                <a:latin typeface="Arial" pitchFamily="34" charset="0"/>
                <a:cs typeface="Arial" pitchFamily="34" charset="0"/>
              </a:rPr>
              <a:t>Fire</a:t>
            </a:r>
            <a:r>
              <a:rPr lang="es-MX" sz="3200" b="1" dirty="0" smtClean="0">
                <a:latin typeface="Arial" pitchFamily="34" charset="0"/>
                <a:cs typeface="Arial" pitchFamily="34" charset="0"/>
              </a:rPr>
              <a:t> </a:t>
            </a:r>
            <a:r>
              <a:rPr lang="es-MX" sz="3200" b="1" dirty="0" err="1" smtClean="0">
                <a:latin typeface="Arial" pitchFamily="34" charset="0"/>
                <a:cs typeface="Arial" pitchFamily="34" charset="0"/>
              </a:rPr>
              <a:t>Resistant</a:t>
            </a:r>
            <a:r>
              <a:rPr lang="es-MX" sz="3200" b="1" dirty="0" smtClean="0">
                <a:latin typeface="Arial" pitchFamily="34" charset="0"/>
                <a:cs typeface="Arial" pitchFamily="34" charset="0"/>
              </a:rPr>
              <a:t> </a:t>
            </a:r>
            <a:r>
              <a:rPr lang="es-MX" sz="3200" b="1" dirty="0" err="1" smtClean="0">
                <a:latin typeface="Arial" pitchFamily="34" charset="0"/>
                <a:cs typeface="Arial" pitchFamily="34" charset="0"/>
              </a:rPr>
              <a:t>Materials</a:t>
            </a:r>
            <a:r>
              <a:rPr lang="es-MX" sz="3200" b="1" dirty="0" smtClean="0">
                <a:latin typeface="Arial" pitchFamily="34" charset="0"/>
                <a:cs typeface="Arial" pitchFamily="34" charset="0"/>
              </a:rPr>
              <a:t>   </a:t>
            </a:r>
            <a:endParaRPr lang="es-MX" sz="3200" b="1" dirty="0">
              <a:latin typeface="Arial" pitchFamily="34" charset="0"/>
              <a:cs typeface="Arial" pitchFamily="34" charset="0"/>
            </a:endParaRPr>
          </a:p>
        </p:txBody>
      </p:sp>
      <p:grpSp>
        <p:nvGrpSpPr>
          <p:cNvPr id="6" name="9 Grupo"/>
          <p:cNvGrpSpPr/>
          <p:nvPr/>
        </p:nvGrpSpPr>
        <p:grpSpPr>
          <a:xfrm>
            <a:off x="2987824" y="2276872"/>
            <a:ext cx="3960440" cy="4161361"/>
            <a:chOff x="7361266" y="4568847"/>
            <a:chExt cx="1782734" cy="2289153"/>
          </a:xfrm>
        </p:grpSpPr>
        <p:pic>
          <p:nvPicPr>
            <p:cNvPr id="7" name="Picture 4" descr="C:\Documents and Settings\JESUS\Configuración local\Archivos temporales de Internet\Content.IE5\81UF41U3\MCj04247560000[1].wmf"/>
            <p:cNvPicPr>
              <a:picLocks noChangeAspect="1" noChangeArrowheads="1"/>
            </p:cNvPicPr>
            <p:nvPr/>
          </p:nvPicPr>
          <p:blipFill>
            <a:blip r:embed="rId2" cstate="print"/>
            <a:srcRect/>
            <a:stretch>
              <a:fillRect/>
            </a:stretch>
          </p:blipFill>
          <p:spPr bwMode="auto">
            <a:xfrm>
              <a:off x="7361266" y="4568847"/>
              <a:ext cx="1282700" cy="2003425"/>
            </a:xfrm>
            <a:prstGeom prst="rect">
              <a:avLst/>
            </a:prstGeom>
            <a:noFill/>
          </p:spPr>
        </p:pic>
        <p:pic>
          <p:nvPicPr>
            <p:cNvPr id="8" name="Picture 2" descr="C:\Documents and Settings\JESUS\Configuración local\Archivos temporales de Internet\Content.IE5\FR4PIDNC\MCj04413100000[1].png"/>
            <p:cNvPicPr>
              <a:picLocks noChangeAspect="1" noChangeArrowheads="1"/>
            </p:cNvPicPr>
            <p:nvPr/>
          </p:nvPicPr>
          <p:blipFill>
            <a:blip r:embed="rId3" cstate="print"/>
            <a:srcRect/>
            <a:stretch>
              <a:fillRect/>
            </a:stretch>
          </p:blipFill>
          <p:spPr bwMode="auto">
            <a:xfrm>
              <a:off x="8058152" y="5772152"/>
              <a:ext cx="1085848" cy="1085848"/>
            </a:xfrm>
            <a:prstGeom prst="rect">
              <a:avLst/>
            </a:prstGeom>
            <a:noFill/>
          </p:spPr>
        </p:pic>
      </p:gr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par>
                          <p:cTn id="10" fill="hold">
                            <p:stCondLst>
                              <p:cond delay="10500"/>
                            </p:stCondLst>
                            <p:childTnLst>
                              <p:par>
                                <p:cTn id="11" presetID="27" presetClass="entr" presetSubtype="0" fill="hold" grpId="0" nodeType="afterEffect">
                                  <p:stCondLst>
                                    <p:cond delay="0"/>
                                  </p:stCondLst>
                                  <p:iterate type="wd">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par>
                          <p:cTn id="16" fill="hold">
                            <p:stCondLst>
                              <p:cond delay="15250"/>
                            </p:stCondLst>
                            <p:childTnLst>
                              <p:par>
                                <p:cTn id="17" presetID="27" presetClass="entr" presetSubtype="0" fill="hold" grpId="0" nodeType="afterEffect">
                                  <p:stCondLst>
                                    <p:cond delay="0"/>
                                  </p:stCondLst>
                                  <p:iterate type="wd">
                                    <p:tmPct val="50000"/>
                                  </p:iterate>
                                  <p:childTnLst>
                                    <p:set>
                                      <p:cBhvr>
                                        <p:cTn id="18"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19" dur="50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50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1" dur="500"/>
                                        <p:tgtEl>
                                          <p:spTgt spid="5">
                                            <p:txEl>
                                              <p:pRg st="1" end="1"/>
                                            </p:txEl>
                                          </p:spTgt>
                                        </p:tgtEl>
                                        <p:attrNameLst>
                                          <p:attrName>fill.type</p:attrName>
                                        </p:attrNameLst>
                                      </p:cBhvr>
                                      <p:to>
                                        <p:strVal val="solid"/>
                                      </p:to>
                                    </p:set>
                                  </p:childTnLst>
                                </p:cTn>
                              </p:par>
                            </p:childTnLst>
                          </p:cTn>
                        </p:par>
                        <p:par>
                          <p:cTn id="22" fill="hold">
                            <p:stCondLst>
                              <p:cond delay="19250"/>
                            </p:stCondLst>
                            <p:childTnLst>
                              <p:par>
                                <p:cTn id="23" presetID="3" presetClass="entr" presetSubtype="1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1600" y="620688"/>
            <a:ext cx="7128792" cy="2862322"/>
          </a:xfrm>
          <a:prstGeom prst="rect">
            <a:avLst/>
          </a:prstGeom>
          <a:noFill/>
        </p:spPr>
        <p:txBody>
          <a:bodyPr wrap="square" rtlCol="0">
            <a:spAutoFit/>
          </a:bodyPr>
          <a:lstStyle/>
          <a:p>
            <a:r>
              <a:rPr lang="es-MX" dirty="0"/>
              <a:t>ESTRUCTURA</a:t>
            </a:r>
            <a:r>
              <a:rPr lang="es-MX" dirty="0" smtClean="0"/>
              <a:t>:</a:t>
            </a:r>
          </a:p>
          <a:p>
            <a:endParaRPr lang="es-MX" dirty="0"/>
          </a:p>
          <a:p>
            <a:pPr algn="just"/>
            <a:r>
              <a:rPr lang="es-MX" dirty="0"/>
              <a:t>ANCLADAS LAS TRABES DE DESPLANTE EN LA LOSA DE CIMENTACION SE PROCEDE A COLARLAS CON SUS RESPECTIVOS </a:t>
            </a:r>
            <a:r>
              <a:rPr lang="es-MX" dirty="0" smtClean="0"/>
              <a:t>CASTILLOS </a:t>
            </a:r>
            <a:r>
              <a:rPr lang="es-MX" dirty="0"/>
              <a:t>EN TODOS LOS SITIOS DETERMINADOS EN EL PROYECTO. LAS TRABES SE INSTALARAN CON ARMEX DE 10x 20 CM Y CASTLLOS DE 10 x 10 CM. LAS TRABES DE CERRAMIENTO SE COLOCARAN DE TRABES PREFABRICADA DE 10 x25 CM.</a:t>
            </a:r>
          </a:p>
          <a:p>
            <a:endParaRPr lang="es-MX" dirty="0"/>
          </a:p>
        </p:txBody>
      </p:sp>
      <p:sp>
        <p:nvSpPr>
          <p:cNvPr id="6" name="5 CuadroTexto"/>
          <p:cNvSpPr txBox="1"/>
          <p:nvPr/>
        </p:nvSpPr>
        <p:spPr>
          <a:xfrm>
            <a:off x="1331640" y="3284984"/>
            <a:ext cx="6912768" cy="2862322"/>
          </a:xfrm>
          <a:prstGeom prst="rect">
            <a:avLst/>
          </a:prstGeom>
          <a:noFill/>
        </p:spPr>
        <p:txBody>
          <a:bodyPr wrap="square" rtlCol="0">
            <a:spAutoFit/>
          </a:bodyPr>
          <a:lstStyle/>
          <a:p>
            <a:pPr algn="just"/>
            <a:r>
              <a:rPr lang="es-MX" dirty="0"/>
              <a:t>ALBAÑILERIA</a:t>
            </a:r>
            <a:r>
              <a:rPr lang="es-MX" dirty="0" smtClean="0"/>
              <a:t>:</a:t>
            </a:r>
          </a:p>
          <a:p>
            <a:pPr algn="just"/>
            <a:endParaRPr lang="es-MX" dirty="0"/>
          </a:p>
          <a:p>
            <a:pPr algn="just"/>
            <a:r>
              <a:rPr lang="es-MX" dirty="0"/>
              <a:t>LOS MUROS SE CONSTUIRAN DE  TABIQUE DE TIERRA COMPRIMIDA CON UN ADITIVO AGLUTINANTE, QUE PERMITE LA ADERENCIA ENTRE LAS PARTICULAS DE TIERRA SELECCIONADA PREVIAMENTE Y LLEVADA A LABORATORIO DE MATERIALES PARA REALIZAR EL DISEÑO DE COMPRESION DE LAS PIEZAS; EL OBJETIVO SE CUMPLE AL ALCANZAR UNA RESISTENCIA A LA COMPRECION DE  </a:t>
            </a:r>
            <a:r>
              <a:rPr lang="es-MX" dirty="0" err="1"/>
              <a:t>f´c</a:t>
            </a:r>
            <a:r>
              <a:rPr lang="es-MX" dirty="0"/>
              <a:t>=150 KG/CM2 . EN LA MAQUINA DE   PRUEBA UNIVERSAL DE COMPRESION.</a:t>
            </a:r>
          </a:p>
          <a:p>
            <a:endParaRPr lang="es-MX" dirty="0"/>
          </a:p>
        </p:txBody>
      </p:sp>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Anchorage links to foundation proceed to create a strengthen in the structure of the houses in all situations as determined by the project. The link is installed with “</a:t>
            </a:r>
            <a:r>
              <a:rPr lang="en-US" dirty="0" err="1" smtClean="0"/>
              <a:t>Armex</a:t>
            </a:r>
            <a:r>
              <a:rPr lang="en-US" dirty="0" smtClean="0"/>
              <a:t>” </a:t>
            </a:r>
            <a:r>
              <a:rPr lang="en-US" dirty="0" smtClean="0"/>
              <a:t>(rebar)  </a:t>
            </a:r>
            <a:r>
              <a:rPr lang="en-US" dirty="0" smtClean="0"/>
              <a:t>from 10x 20 cm and “Castillo” </a:t>
            </a:r>
            <a:r>
              <a:rPr lang="en-US" dirty="0" smtClean="0"/>
              <a:t>rebar support structure) of  </a:t>
            </a:r>
            <a:r>
              <a:rPr lang="en-US" dirty="0" smtClean="0"/>
              <a:t>10 x 10 cm .  The  connections or links are from 10 x 25 cm . </a:t>
            </a:r>
          </a:p>
          <a:p>
            <a:r>
              <a:rPr lang="en-US" dirty="0" smtClean="0"/>
              <a:t>---------------------------------</a:t>
            </a:r>
          </a:p>
          <a:p>
            <a:r>
              <a:rPr lang="en-US" dirty="0" smtClean="0"/>
              <a:t>The walls are built from compressed soil with an binding additive that allows the component of the soils to be compressed,  this is brought to the material lab to create the compression design for the pieces, the objective is realized when one reaches a compression of </a:t>
            </a:r>
            <a:r>
              <a:rPr lang="en-US" dirty="0" err="1" smtClean="0"/>
              <a:t>f’c</a:t>
            </a:r>
            <a:r>
              <a:rPr lang="en-US" dirty="0" smtClean="0"/>
              <a:t> = 150 KG/CM2. We use a standard machine for compression evaluation. </a:t>
            </a:r>
          </a:p>
        </p:txBody>
      </p:sp>
      <p:sp>
        <p:nvSpPr>
          <p:cNvPr id="3" name="Title 2"/>
          <p:cNvSpPr>
            <a:spLocks noGrp="1"/>
          </p:cNvSpPr>
          <p:nvPr>
            <p:ph type="title"/>
          </p:nvPr>
        </p:nvSpPr>
        <p:spPr/>
        <p:txBody>
          <a:bodyPr/>
          <a:lstStyle/>
          <a:p>
            <a:r>
              <a:rPr lang="en-US" dirty="0" smtClean="0"/>
              <a:t>Structure and Masonry </a:t>
            </a:r>
            <a:endParaRPr lang="en-US" dirty="0"/>
          </a:p>
        </p:txBody>
      </p:sp>
    </p:spTree>
    <p:extLst>
      <p:ext uri="{BB962C8B-B14F-4D97-AF65-F5344CB8AC3E}">
        <p14:creationId xmlns:p14="http://schemas.microsoft.com/office/powerpoint/2010/main" val="1901172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6942" y="188640"/>
            <a:ext cx="8229600" cy="1224136"/>
          </a:xfrm>
        </p:spPr>
        <p:txBody>
          <a:bodyPr>
            <a:normAutofit fontScale="90000"/>
          </a:bodyPr>
          <a:lstStyle/>
          <a:p>
            <a:pPr algn="just"/>
            <a:r>
              <a:rPr lang="es-MX" sz="2800" b="1" dirty="0" smtClean="0">
                <a:latin typeface="Comic Sans MS" pitchFamily="66" charset="0"/>
              </a:rPr>
              <a:t> </a:t>
            </a:r>
            <a:r>
              <a:rPr lang="es-MX" sz="2700" b="1" dirty="0" smtClean="0">
                <a:latin typeface="Arial" pitchFamily="34" charset="0"/>
                <a:cs typeface="Arial" pitchFamily="34" charset="0"/>
              </a:rPr>
              <a:t>Fácil manejo y colocación puede construir sin necesidad de levantar castillos- </a:t>
            </a:r>
            <a:r>
              <a:rPr lang="es-MX" sz="2700" b="1" dirty="0" err="1" smtClean="0">
                <a:latin typeface="Arial" pitchFamily="34" charset="0"/>
                <a:cs typeface="Arial" pitchFamily="34" charset="0"/>
              </a:rPr>
              <a:t>Easy</a:t>
            </a:r>
            <a:r>
              <a:rPr lang="es-MX" sz="2700" b="1" dirty="0" smtClean="0">
                <a:latin typeface="Arial" pitchFamily="34" charset="0"/>
                <a:cs typeface="Arial" pitchFamily="34" charset="0"/>
              </a:rPr>
              <a:t> </a:t>
            </a:r>
            <a:r>
              <a:rPr lang="es-MX" sz="2700" dirty="0" smtClean="0">
                <a:latin typeface="Arial" pitchFamily="34" charset="0"/>
                <a:cs typeface="Arial" pitchFamily="34" charset="0"/>
              </a:rPr>
              <a:t> </a:t>
            </a:r>
            <a:r>
              <a:rPr lang="es-MX" sz="2700" dirty="0" err="1" smtClean="0">
                <a:latin typeface="Arial" pitchFamily="34" charset="0"/>
                <a:cs typeface="Arial" pitchFamily="34" charset="0"/>
              </a:rPr>
              <a:t>to</a:t>
            </a:r>
            <a:r>
              <a:rPr lang="es-MX" sz="2700" dirty="0" smtClean="0">
                <a:latin typeface="Arial" pitchFamily="34" charset="0"/>
                <a:cs typeface="Arial" pitchFamily="34" charset="0"/>
              </a:rPr>
              <a:t> </a:t>
            </a:r>
            <a:r>
              <a:rPr lang="es-MX" sz="2700" dirty="0" err="1" smtClean="0">
                <a:latin typeface="Arial" pitchFamily="34" charset="0"/>
                <a:cs typeface="Arial" pitchFamily="34" charset="0"/>
              </a:rPr>
              <a:t>construct</a:t>
            </a:r>
            <a:r>
              <a:rPr lang="es-MX" sz="2700" dirty="0" smtClean="0">
                <a:latin typeface="Arial" pitchFamily="34" charset="0"/>
                <a:cs typeface="Arial" pitchFamily="34" charset="0"/>
              </a:rPr>
              <a:t> </a:t>
            </a:r>
            <a:r>
              <a:rPr lang="es-MX" sz="2700" dirty="0" err="1" smtClean="0">
                <a:latin typeface="Arial" pitchFamily="34" charset="0"/>
                <a:cs typeface="Arial" pitchFamily="34" charset="0"/>
              </a:rPr>
              <a:t>without</a:t>
            </a:r>
            <a:r>
              <a:rPr lang="es-MX" sz="2700" dirty="0" smtClean="0">
                <a:latin typeface="Arial" pitchFamily="34" charset="0"/>
                <a:cs typeface="Arial" pitchFamily="34" charset="0"/>
              </a:rPr>
              <a:t> </a:t>
            </a:r>
            <a:r>
              <a:rPr lang="es-MX" sz="2700" dirty="0" err="1" smtClean="0">
                <a:latin typeface="Arial" pitchFamily="34" charset="0"/>
                <a:cs typeface="Arial" pitchFamily="34" charset="0"/>
              </a:rPr>
              <a:t>the</a:t>
            </a:r>
            <a:r>
              <a:rPr lang="es-MX" sz="2700" dirty="0" smtClean="0">
                <a:latin typeface="Arial" pitchFamily="34" charset="0"/>
                <a:cs typeface="Arial" pitchFamily="34" charset="0"/>
              </a:rPr>
              <a:t> </a:t>
            </a:r>
            <a:r>
              <a:rPr lang="es-MX" sz="2700" dirty="0" err="1" smtClean="0">
                <a:latin typeface="Arial" pitchFamily="34" charset="0"/>
                <a:cs typeface="Arial" pitchFamily="34" charset="0"/>
              </a:rPr>
              <a:t>need</a:t>
            </a:r>
            <a:r>
              <a:rPr lang="es-MX" sz="2700" dirty="0" smtClean="0">
                <a:latin typeface="Arial" pitchFamily="34" charset="0"/>
                <a:cs typeface="Arial" pitchFamily="34" charset="0"/>
              </a:rPr>
              <a:t> </a:t>
            </a:r>
            <a:r>
              <a:rPr lang="es-MX" sz="2700" dirty="0" err="1" smtClean="0">
                <a:latin typeface="Arial" pitchFamily="34" charset="0"/>
                <a:cs typeface="Arial" pitchFamily="34" charset="0"/>
              </a:rPr>
              <a:t>to</a:t>
            </a:r>
            <a:r>
              <a:rPr lang="es-MX" sz="2700" dirty="0" smtClean="0">
                <a:latin typeface="Arial" pitchFamily="34" charset="0"/>
                <a:cs typeface="Arial" pitchFamily="34" charset="0"/>
              </a:rPr>
              <a:t> use «castillos» .  </a:t>
            </a:r>
            <a:r>
              <a:rPr lang="es-MX" sz="2700" b="1" dirty="0" smtClean="0">
                <a:latin typeface="Arial" pitchFamily="34" charset="0"/>
                <a:cs typeface="Arial" pitchFamily="34" charset="0"/>
              </a:rPr>
              <a:t> </a:t>
            </a:r>
            <a:endParaRPr lang="es-MX" sz="2700" b="1" dirty="0">
              <a:latin typeface="Arial" pitchFamily="34" charset="0"/>
              <a:cs typeface="Arial" pitchFamily="34" charset="0"/>
            </a:endParaRPr>
          </a:p>
        </p:txBody>
      </p:sp>
      <p:pic>
        <p:nvPicPr>
          <p:cNvPr id="5" name="Picture 3" descr="C:\Users\rafiña\Desktop\DSC06512.JPG"/>
          <p:cNvPicPr>
            <a:picLocks noChangeAspect="1" noChangeArrowheads="1"/>
          </p:cNvPicPr>
          <p:nvPr/>
        </p:nvPicPr>
        <p:blipFill>
          <a:blip r:embed="rId2" cstate="print"/>
          <a:srcRect/>
          <a:stretch>
            <a:fillRect/>
          </a:stretch>
        </p:blipFill>
        <p:spPr bwMode="auto">
          <a:xfrm>
            <a:off x="2072240" y="4000504"/>
            <a:ext cx="4699004" cy="2643190"/>
          </a:xfrm>
          <a:prstGeom prst="rect">
            <a:avLst/>
          </a:prstGeom>
          <a:noFill/>
        </p:spPr>
      </p:pic>
      <p:pic>
        <p:nvPicPr>
          <p:cNvPr id="6" name="Picture 4" descr="C:\Users\rafiña\Desktop\DSC06219.JPG"/>
          <p:cNvPicPr>
            <a:picLocks noChangeAspect="1" noChangeArrowheads="1"/>
          </p:cNvPicPr>
          <p:nvPr/>
        </p:nvPicPr>
        <p:blipFill>
          <a:blip r:embed="rId3" cstate="print"/>
          <a:srcRect/>
          <a:stretch>
            <a:fillRect/>
          </a:stretch>
        </p:blipFill>
        <p:spPr bwMode="auto">
          <a:xfrm>
            <a:off x="4180434" y="1612525"/>
            <a:ext cx="4714940" cy="2853055"/>
          </a:xfrm>
          <a:prstGeom prst="rect">
            <a:avLst/>
          </a:prstGeom>
          <a:noFill/>
        </p:spPr>
      </p:pic>
      <p:pic>
        <p:nvPicPr>
          <p:cNvPr id="7" name="Picture 5" descr="C:\Users\rafiña\Desktop\DSC06524.JPG"/>
          <p:cNvPicPr>
            <a:picLocks noChangeAspect="1" noChangeArrowheads="1"/>
          </p:cNvPicPr>
          <p:nvPr/>
        </p:nvPicPr>
        <p:blipFill>
          <a:blip r:embed="rId4" cstate="print"/>
          <a:srcRect/>
          <a:stretch>
            <a:fillRect/>
          </a:stretch>
        </p:blipFill>
        <p:spPr bwMode="auto">
          <a:xfrm>
            <a:off x="473596" y="1628800"/>
            <a:ext cx="3706838" cy="2300266"/>
          </a:xfrm>
          <a:prstGeom prst="rect">
            <a:avLst/>
          </a:prstGeom>
          <a:noFill/>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par>
                          <p:cTn id="10" fill="hold">
                            <p:stCondLst>
                              <p:cond delay="28750"/>
                            </p:stCondLst>
                            <p:childTnLst>
                              <p:par>
                                <p:cTn id="11" presetID="9"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childTnLst>
                          </p:cTn>
                        </p:par>
                        <p:par>
                          <p:cTn id="14" fill="hold">
                            <p:stCondLst>
                              <p:cond delay="30750"/>
                            </p:stCondLst>
                            <p:childTnLst>
                              <p:par>
                                <p:cTn id="15" presetID="9"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2000"/>
                                        <p:tgtEl>
                                          <p:spTgt spid="6"/>
                                        </p:tgtEl>
                                      </p:cBhvr>
                                    </p:animEffect>
                                  </p:childTnLst>
                                </p:cTn>
                              </p:par>
                            </p:childTnLst>
                          </p:cTn>
                        </p:par>
                        <p:par>
                          <p:cTn id="18" fill="hold">
                            <p:stCondLst>
                              <p:cond delay="3275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1556792"/>
            <a:ext cx="7776864" cy="3416320"/>
          </a:xfrm>
          <a:prstGeom prst="rect">
            <a:avLst/>
          </a:prstGeom>
          <a:noFill/>
        </p:spPr>
        <p:txBody>
          <a:bodyPr wrap="square" rtlCol="0">
            <a:spAutoFit/>
          </a:bodyPr>
          <a:lstStyle/>
          <a:p>
            <a:pPr algn="just"/>
            <a:r>
              <a:rPr lang="es-MX" dirty="0"/>
              <a:t>EL LOGRAR EL USO DE LOS MISMOS MATERIALES,  QUE SE RETIRAN DE LAS ZONAS DE MEJORAMIENTO DE TERRACERIAS Y APROVECHARLOS EN LA ELABORACION DE LOS TABIQUES; QUE LA PROPIA CASA REQUIERE. SIGNIFICA QUE LOS MOVIMIENTOS DE TERRACERIAS DENTRO DE LA OBRA SERAN MINIMOS Y POR LO TANTO MUCHO MENOS COSTO EN ESE CONCEPTO</a:t>
            </a:r>
            <a:r>
              <a:rPr lang="es-MX" dirty="0" smtClean="0"/>
              <a:t>.</a:t>
            </a:r>
          </a:p>
          <a:p>
            <a:pPr algn="just"/>
            <a:endParaRPr lang="es-MX" dirty="0"/>
          </a:p>
          <a:p>
            <a:pPr algn="just"/>
            <a:r>
              <a:rPr lang="es-MX" dirty="0"/>
              <a:t>ADEMAS DE GENERAR EL VIRTUOSISMO DE APROVECHAR A MAXIMO LOS RECURSOS MATERIALES EXISTENTES EN LAS ZONAS, LO QUE SIGNIFICA QUE NO SE TRASGREDE EL ENTORNO DESDE EL PUNTO DE VISTA ECOLOGICO, QUE ES EL PRINCIPIO QUE RIGE LOS PROYECTOS GENERADOS POR ESTE EQUIPO DE TRABAJO.</a:t>
            </a:r>
          </a:p>
          <a:p>
            <a:endParaRPr lang="es-MX" dirty="0"/>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Resource Use </a:t>
            </a:r>
            <a:endParaRPr lang="en-US" dirty="0"/>
          </a:p>
        </p:txBody>
      </p:sp>
      <p:sp>
        <p:nvSpPr>
          <p:cNvPr id="3" name="Text Placeholder 2"/>
          <p:cNvSpPr>
            <a:spLocks noGrp="1"/>
          </p:cNvSpPr>
          <p:nvPr>
            <p:ph type="body" idx="1"/>
          </p:nvPr>
        </p:nvSpPr>
        <p:spPr/>
        <p:txBody>
          <a:bodyPr/>
          <a:lstStyle/>
          <a:p>
            <a:r>
              <a:rPr lang="en-US" dirty="0" smtClean="0"/>
              <a:t>Use of Local Materials </a:t>
            </a:r>
            <a:endParaRPr lang="en-US" dirty="0"/>
          </a:p>
        </p:txBody>
      </p:sp>
      <p:sp>
        <p:nvSpPr>
          <p:cNvPr id="4" name="Text Placeholder 3"/>
          <p:cNvSpPr>
            <a:spLocks noGrp="1"/>
          </p:cNvSpPr>
          <p:nvPr>
            <p:ph type="body" sz="half" idx="3"/>
          </p:nvPr>
        </p:nvSpPr>
        <p:spPr/>
        <p:txBody>
          <a:bodyPr/>
          <a:lstStyle/>
          <a:p>
            <a:r>
              <a:rPr lang="en-US" dirty="0" smtClean="0"/>
              <a:t>Efficiency  </a:t>
            </a:r>
            <a:endParaRPr lang="en-US" dirty="0"/>
          </a:p>
        </p:txBody>
      </p:sp>
      <p:sp>
        <p:nvSpPr>
          <p:cNvPr id="5" name="Content Placeholder 4"/>
          <p:cNvSpPr>
            <a:spLocks noGrp="1"/>
          </p:cNvSpPr>
          <p:nvPr>
            <p:ph sz="quarter" idx="2"/>
          </p:nvPr>
        </p:nvSpPr>
        <p:spPr/>
        <p:txBody>
          <a:bodyPr>
            <a:normAutofit fontScale="92500"/>
          </a:bodyPr>
          <a:lstStyle/>
          <a:p>
            <a:pPr marL="109728" indent="0">
              <a:buNone/>
            </a:pPr>
            <a:r>
              <a:rPr lang="en-US" dirty="0" smtClean="0"/>
              <a:t>Using the same materials that are extracted from the general area for the improvement of the plots  and using the materials to construct partition walls which are specific to each house means that the movement of partition within the work site will be minimum and less costly. </a:t>
            </a:r>
            <a:endParaRPr lang="en-US" dirty="0"/>
          </a:p>
        </p:txBody>
      </p:sp>
      <p:sp>
        <p:nvSpPr>
          <p:cNvPr id="6" name="Content Placeholder 5"/>
          <p:cNvSpPr>
            <a:spLocks noGrp="1"/>
          </p:cNvSpPr>
          <p:nvPr>
            <p:ph sz="quarter" idx="4"/>
          </p:nvPr>
        </p:nvSpPr>
        <p:spPr>
          <a:xfrm>
            <a:off x="4644008" y="1340768"/>
            <a:ext cx="4041775" cy="3941763"/>
          </a:xfrm>
        </p:spPr>
        <p:txBody>
          <a:bodyPr/>
          <a:lstStyle/>
          <a:p>
            <a:r>
              <a:rPr lang="en-US" dirty="0" smtClean="0"/>
              <a:t>Creating efficient use  the resources and existing materials in the local area, without upsetting the environ-</a:t>
            </a:r>
            <a:r>
              <a:rPr lang="en-US" dirty="0" err="1" smtClean="0"/>
              <a:t>ment</a:t>
            </a:r>
            <a:r>
              <a:rPr lang="en-US" dirty="0" smtClean="0"/>
              <a:t> from an ecological point of view is a principle that governs project designed by our team. </a:t>
            </a:r>
            <a:endParaRPr lang="en-US" dirty="0"/>
          </a:p>
        </p:txBody>
      </p:sp>
    </p:spTree>
    <p:extLst>
      <p:ext uri="{BB962C8B-B14F-4D97-AF65-F5344CB8AC3E}">
        <p14:creationId xmlns:p14="http://schemas.microsoft.com/office/powerpoint/2010/main" val="310345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465123" y="1196752"/>
            <a:ext cx="8229600" cy="936104"/>
          </a:xfrm>
        </p:spPr>
        <p:txBody>
          <a:bodyPr>
            <a:normAutofit fontScale="77500" lnSpcReduction="20000"/>
          </a:bodyPr>
          <a:lstStyle/>
          <a:p>
            <a:pPr algn="just">
              <a:buNone/>
            </a:pPr>
            <a:r>
              <a:rPr lang="es-ES_tradnl" sz="2400" dirty="0" smtClean="0">
                <a:latin typeface="Comic Sans MS" pitchFamily="66" charset="0"/>
              </a:rPr>
              <a:t> </a:t>
            </a:r>
            <a:r>
              <a:rPr lang="es-ES_tradnl" sz="2400" dirty="0" smtClean="0">
                <a:latin typeface="Arial" pitchFamily="34" charset="0"/>
                <a:cs typeface="Arial" pitchFamily="34" charset="0"/>
              </a:rPr>
              <a:t>Adaptado a las exigencias constructivas modernas, donde los refuerzos e instalaciones son ocultos- </a:t>
            </a:r>
            <a:r>
              <a:rPr lang="es-ES_tradnl" sz="2400" dirty="0" err="1" smtClean="0">
                <a:latin typeface="Arial" pitchFamily="34" charset="0"/>
                <a:cs typeface="Arial" pitchFamily="34" charset="0"/>
              </a:rPr>
              <a:t>adapted</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to</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modern</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construction</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reguirements</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where</a:t>
            </a:r>
            <a:r>
              <a:rPr lang="es-ES_tradnl" sz="2400" dirty="0" smtClean="0">
                <a:latin typeface="Arial" pitchFamily="34" charset="0"/>
                <a:cs typeface="Arial" pitchFamily="34" charset="0"/>
              </a:rPr>
              <a:t> </a:t>
            </a:r>
            <a:r>
              <a:rPr lang="es-ES_tradnl" sz="2400" dirty="0" err="1" smtClean="0">
                <a:latin typeface="Arial" pitchFamily="34" charset="0"/>
                <a:cs typeface="Arial" pitchFamily="34" charset="0"/>
              </a:rPr>
              <a:t>reinforcement</a:t>
            </a:r>
            <a:r>
              <a:rPr lang="es-ES_tradnl" sz="2400" dirty="0" smtClean="0">
                <a:latin typeface="Arial" pitchFamily="34" charset="0"/>
                <a:cs typeface="Arial" pitchFamily="34" charset="0"/>
              </a:rPr>
              <a:t> and </a:t>
            </a:r>
            <a:r>
              <a:rPr lang="es-ES_tradnl" sz="2400" dirty="0" err="1" smtClean="0">
                <a:latin typeface="Arial" pitchFamily="34" charset="0"/>
                <a:cs typeface="Arial" pitchFamily="34" charset="0"/>
              </a:rPr>
              <a:t>installation</a:t>
            </a:r>
            <a:r>
              <a:rPr lang="es-ES_tradnl" sz="2400" dirty="0" smtClean="0">
                <a:latin typeface="Arial" pitchFamily="34" charset="0"/>
                <a:cs typeface="Arial" pitchFamily="34" charset="0"/>
              </a:rPr>
              <a:t> are </a:t>
            </a:r>
            <a:r>
              <a:rPr lang="es-ES_tradnl" sz="2400" dirty="0" err="1" smtClean="0">
                <a:latin typeface="Arial" pitchFamily="34" charset="0"/>
                <a:cs typeface="Arial" pitchFamily="34" charset="0"/>
              </a:rPr>
              <a:t>hidden</a:t>
            </a:r>
            <a:r>
              <a:rPr lang="es-ES_tradnl" sz="2400" dirty="0" smtClean="0">
                <a:latin typeface="Arial" pitchFamily="34" charset="0"/>
                <a:cs typeface="Arial" pitchFamily="34" charset="0"/>
              </a:rPr>
              <a:t>. </a:t>
            </a:r>
          </a:p>
          <a:p>
            <a:endParaRPr lang="es-MX" dirty="0"/>
          </a:p>
        </p:txBody>
      </p:sp>
      <p:sp>
        <p:nvSpPr>
          <p:cNvPr id="4" name="1 Título"/>
          <p:cNvSpPr>
            <a:spLocks noGrp="1"/>
          </p:cNvSpPr>
          <p:nvPr>
            <p:ph type="title"/>
          </p:nvPr>
        </p:nvSpPr>
        <p:spPr>
          <a:xfrm>
            <a:off x="1835696" y="188640"/>
            <a:ext cx="5328592" cy="654602"/>
          </a:xfrm>
        </p:spPr>
        <p:txBody>
          <a:bodyPr>
            <a:noAutofit/>
          </a:bodyPr>
          <a:lstStyle/>
          <a:p>
            <a:r>
              <a:rPr lang="es-ES_tradnl" sz="3200" b="1" dirty="0" smtClean="0">
                <a:latin typeface="Arial" pitchFamily="34" charset="0"/>
                <a:cs typeface="Arial" pitchFamily="34" charset="0"/>
              </a:rPr>
              <a:t>Tecnificación del adobe- </a:t>
            </a:r>
            <a:r>
              <a:rPr lang="es-ES_tradnl" sz="3200" b="1" dirty="0" err="1" smtClean="0">
                <a:latin typeface="Arial" pitchFamily="34" charset="0"/>
                <a:cs typeface="Arial" pitchFamily="34" charset="0"/>
              </a:rPr>
              <a:t>Installation</a:t>
            </a:r>
            <a:r>
              <a:rPr lang="es-ES_tradnl" sz="3200" b="1" dirty="0" smtClean="0">
                <a:latin typeface="Arial" pitchFamily="34" charset="0"/>
                <a:cs typeface="Arial" pitchFamily="34" charset="0"/>
              </a:rPr>
              <a:t> of adobe </a:t>
            </a:r>
            <a:endParaRPr lang="es-MX" sz="3200" b="1" dirty="0">
              <a:latin typeface="Arial" pitchFamily="34" charset="0"/>
              <a:cs typeface="Arial" pitchFamily="34" charset="0"/>
            </a:endParaRPr>
          </a:p>
        </p:txBody>
      </p:sp>
      <p:pic>
        <p:nvPicPr>
          <p:cNvPr id="6" name="Picture 2" descr="F:\tecnoterra concurso inovacion\REFUERZO ESTRUCTURAL\DSC06058.JPG"/>
          <p:cNvPicPr>
            <a:picLocks noChangeAspect="1" noChangeArrowheads="1"/>
          </p:cNvPicPr>
          <p:nvPr/>
        </p:nvPicPr>
        <p:blipFill>
          <a:blip r:embed="rId2" cstate="print"/>
          <a:srcRect/>
          <a:stretch>
            <a:fillRect/>
          </a:stretch>
        </p:blipFill>
        <p:spPr bwMode="auto">
          <a:xfrm>
            <a:off x="428596" y="2000240"/>
            <a:ext cx="3333773" cy="2500330"/>
          </a:xfrm>
          <a:prstGeom prst="rect">
            <a:avLst/>
          </a:prstGeom>
          <a:noFill/>
        </p:spPr>
      </p:pic>
      <p:pic>
        <p:nvPicPr>
          <p:cNvPr id="7" name="Picture 3" descr="F:\tecnoterra concurso inovacion\REFUERZO ESTRUCTURAL\DSC05484.JPG"/>
          <p:cNvPicPr>
            <a:picLocks noChangeAspect="1" noChangeArrowheads="1"/>
          </p:cNvPicPr>
          <p:nvPr/>
        </p:nvPicPr>
        <p:blipFill>
          <a:blip r:embed="rId3" cstate="print"/>
          <a:srcRect/>
          <a:stretch>
            <a:fillRect/>
          </a:stretch>
        </p:blipFill>
        <p:spPr bwMode="auto">
          <a:xfrm>
            <a:off x="5357818" y="2000240"/>
            <a:ext cx="3429024" cy="2571768"/>
          </a:xfrm>
          <a:prstGeom prst="rect">
            <a:avLst/>
          </a:prstGeom>
          <a:noFill/>
        </p:spPr>
      </p:pic>
      <p:pic>
        <p:nvPicPr>
          <p:cNvPr id="8" name="Picture 4" descr="F:\tecnoterra concurso inovacion\REFUERZO ESTRUCTURAL\DSC05951.JPG"/>
          <p:cNvPicPr>
            <a:picLocks noChangeAspect="1" noChangeArrowheads="1"/>
          </p:cNvPicPr>
          <p:nvPr/>
        </p:nvPicPr>
        <p:blipFill>
          <a:blip r:embed="rId4" cstate="print"/>
          <a:srcRect/>
          <a:stretch>
            <a:fillRect/>
          </a:stretch>
        </p:blipFill>
        <p:spPr bwMode="auto">
          <a:xfrm>
            <a:off x="2928926" y="4071942"/>
            <a:ext cx="3301995" cy="2476496"/>
          </a:xfrm>
          <a:prstGeom prst="rect">
            <a:avLst/>
          </a:prstGeom>
          <a:noFill/>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par>
                          <p:cTn id="10" fill="hold">
                            <p:stCondLst>
                              <p:cond delay="10500"/>
                            </p:stCondLst>
                            <p:childTnLst>
                              <p:par>
                                <p:cTn id="11" presetID="27" presetClass="entr" presetSubtype="0" fill="hold" grpId="0" nodeType="afterEffect">
                                  <p:stCondLst>
                                    <p:cond delay="0"/>
                                  </p:stCondLst>
                                  <p:iterate type="wd">
                                    <p:tmPct val="50000"/>
                                  </p:iterate>
                                  <p:childTnLst>
                                    <p:set>
                                      <p:cBhvr>
                                        <p:cTn id="12"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3"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5" dur="500"/>
                                        <p:tgtEl>
                                          <p:spTgt spid="5">
                                            <p:txEl>
                                              <p:pRg st="0" end="0"/>
                                            </p:txEl>
                                          </p:spTgt>
                                        </p:tgtEl>
                                        <p:attrNameLst>
                                          <p:attrName>fill.type</p:attrName>
                                        </p:attrNameLst>
                                      </p:cBhvr>
                                      <p:to>
                                        <p:strVal val="solid"/>
                                      </p:to>
                                    </p:set>
                                  </p:childTnLst>
                                </p:cTn>
                              </p:par>
                            </p:childTnLst>
                          </p:cTn>
                        </p:par>
                        <p:par>
                          <p:cTn id="16" fill="hold">
                            <p:stCondLst>
                              <p:cond delay="17750"/>
                            </p:stCondLst>
                            <p:childTnLst>
                              <p:par>
                                <p:cTn id="17" presetID="3"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2000"/>
                                        <p:tgtEl>
                                          <p:spTgt spid="6"/>
                                        </p:tgtEl>
                                      </p:cBhvr>
                                    </p:animEffect>
                                  </p:childTnLst>
                                </p:cTn>
                              </p:par>
                            </p:childTnLst>
                          </p:cTn>
                        </p:par>
                        <p:par>
                          <p:cTn id="20" fill="hold">
                            <p:stCondLst>
                              <p:cond delay="19750"/>
                            </p:stCondLst>
                            <p:childTnLst>
                              <p:par>
                                <p:cTn id="21" presetID="3"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2000"/>
                                        <p:tgtEl>
                                          <p:spTgt spid="7"/>
                                        </p:tgtEl>
                                      </p:cBhvr>
                                    </p:animEffect>
                                  </p:childTnLst>
                                </p:cTn>
                              </p:par>
                            </p:childTnLst>
                          </p:cTn>
                        </p:par>
                        <p:par>
                          <p:cTn id="24" fill="hold">
                            <p:stCondLst>
                              <p:cond delay="21750"/>
                            </p:stCondLst>
                            <p:childTnLst>
                              <p:par>
                                <p:cTn id="25" presetID="3"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49235" y="260648"/>
            <a:ext cx="6840760" cy="5940088"/>
          </a:xfrm>
          <a:prstGeom prst="rect">
            <a:avLst/>
          </a:prstGeom>
          <a:noFill/>
        </p:spPr>
        <p:txBody>
          <a:bodyPr wrap="square" rtlCol="0">
            <a:spAutoFit/>
          </a:bodyPr>
          <a:lstStyle/>
          <a:p>
            <a:pPr algn="ctr"/>
            <a:r>
              <a:rPr lang="es-MX" sz="2800" b="1" dirty="0" smtClean="0"/>
              <a:t>INSTALACION SANITARIA:</a:t>
            </a:r>
          </a:p>
          <a:p>
            <a:pPr algn="ctr"/>
            <a:endParaRPr lang="es-MX" sz="2800" b="1" dirty="0" smtClean="0"/>
          </a:p>
          <a:p>
            <a:r>
              <a:rPr lang="es-MX" dirty="0" smtClean="0"/>
              <a:t> </a:t>
            </a:r>
            <a:endParaRPr lang="es-MX" sz="2400" dirty="0" smtClean="0"/>
          </a:p>
          <a:p>
            <a:pPr algn="just"/>
            <a:r>
              <a:rPr lang="es-MX" sz="2400" dirty="0" smtClean="0"/>
              <a:t>LA REALIZACION DE UN SISTEMA DE ALCANTARILLADO SANITARIO QUE NOS PERMITA, SEPARAR LAS AGUAS GRISES Y LAS AGUAS NEGRAS, LAS PRIMERAS SE CONDUCIRAN AL DRENAJE PUBLICO Y  LAS AGUAS NEGRAS SE MANDAN A UN REGISTRO QUE DESCARGUE LOS SOLIDOS A UN BIODIGESTOR Y LA MAYORIA DE LOS LIQUIDOS A CONEXIÓN CON LAS AGUAS GRISES, EL BIODIGESTOR NOS RESOLVERA EL CONSUMO DE GAS EN LA ESTUFA DE LA CASA.</a:t>
            </a:r>
          </a:p>
          <a:p>
            <a:endParaRPr lang="es-MX" dirty="0"/>
          </a:p>
        </p:txBody>
      </p:sp>
    </p:spTree>
  </p:cSld>
  <p:clrMapOvr>
    <a:masterClrMapping/>
  </p:clrMapOvr>
  <p:transition spd="slow">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Establish a sewage sanitation system that permits the separation of gray and black waters. The gray waters go to a public drainage ditch,  and the black waters go to a  mechanism that allows solids to be deposited in the </a:t>
            </a:r>
            <a:r>
              <a:rPr lang="en-US" dirty="0" err="1" smtClean="0"/>
              <a:t>biodigester</a:t>
            </a:r>
            <a:r>
              <a:rPr lang="en-US" dirty="0" smtClean="0"/>
              <a:t>. The bulk of the black water mixes with the gray water, and the </a:t>
            </a:r>
            <a:r>
              <a:rPr lang="en-US" dirty="0" err="1" smtClean="0"/>
              <a:t>biodigester</a:t>
            </a:r>
            <a:r>
              <a:rPr lang="en-US" dirty="0" smtClean="0"/>
              <a:t> gas is used for the range in the house. </a:t>
            </a:r>
            <a:endParaRPr lang="en-US" dirty="0"/>
          </a:p>
        </p:txBody>
      </p:sp>
      <p:sp>
        <p:nvSpPr>
          <p:cNvPr id="3" name="Title 2"/>
          <p:cNvSpPr>
            <a:spLocks noGrp="1"/>
          </p:cNvSpPr>
          <p:nvPr>
            <p:ph type="title"/>
          </p:nvPr>
        </p:nvSpPr>
        <p:spPr/>
        <p:txBody>
          <a:bodyPr/>
          <a:lstStyle/>
          <a:p>
            <a:r>
              <a:rPr lang="en-US" dirty="0" smtClean="0"/>
              <a:t>         Sanitation System </a:t>
            </a:r>
            <a:endParaRPr lang="en-US" dirty="0"/>
          </a:p>
        </p:txBody>
      </p:sp>
    </p:spTree>
    <p:extLst>
      <p:ext uri="{BB962C8B-B14F-4D97-AF65-F5344CB8AC3E}">
        <p14:creationId xmlns:p14="http://schemas.microsoft.com/office/powerpoint/2010/main" val="352605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MX" dirty="0"/>
          </a:p>
        </p:txBody>
      </p:sp>
      <p:pic>
        <p:nvPicPr>
          <p:cNvPr id="2" name="Picture 2" descr="C:\Users\cofimich\Pictures\LON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odigestor terminado, biogas"/>
          <p:cNvPicPr>
            <a:picLocks noChangeAspect="1" noChangeArrowheads="1"/>
          </p:cNvPicPr>
          <p:nvPr/>
        </p:nvPicPr>
        <p:blipFill>
          <a:blip r:embed="rId3" cstate="print"/>
          <a:srcRect/>
          <a:stretch>
            <a:fillRect/>
          </a:stretch>
        </p:blipFill>
        <p:spPr bwMode="auto">
          <a:xfrm>
            <a:off x="395536" y="1052736"/>
            <a:ext cx="3661329" cy="4872163"/>
          </a:xfrm>
          <a:prstGeom prst="rect">
            <a:avLst/>
          </a:prstGeom>
          <a:noFill/>
        </p:spPr>
      </p:pic>
      <p:sp>
        <p:nvSpPr>
          <p:cNvPr id="2051" name="Rectangle 3"/>
          <p:cNvSpPr>
            <a:spLocks noChangeArrowheads="1"/>
          </p:cNvSpPr>
          <p:nvPr/>
        </p:nvSpPr>
        <p:spPr bwMode="auto">
          <a:xfrm>
            <a:off x="4499992" y="1449433"/>
            <a:ext cx="41044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
            </a:r>
            <a:br>
              <a:rPr kumimoji="0" lang="es-MX" sz="1800" b="0" i="0" u="none" strike="noStrike" cap="none" normalizeH="0" baseline="0" dirty="0" smtClean="0">
                <a:ln>
                  <a:noFill/>
                </a:ln>
                <a:solidFill>
                  <a:schemeClr val="tx1"/>
                </a:solidFill>
                <a:effectLst/>
                <a:latin typeface="Arial" pitchFamily="34" charset="0"/>
                <a:cs typeface="Arial" pitchFamily="34" charset="0"/>
              </a:rPr>
            </a:b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4139952" y="1052736"/>
            <a:ext cx="4680520" cy="6186309"/>
          </a:xfrm>
          <a:prstGeom prst="rect">
            <a:avLst/>
          </a:prstGeom>
          <a:noFill/>
        </p:spPr>
        <p:txBody>
          <a:bodyPr wrap="square" rtlCol="0">
            <a:spAutoFit/>
          </a:bodyPr>
          <a:lstStyle/>
          <a:p>
            <a:pPr algn="just"/>
            <a:r>
              <a:rPr lang="es-MX" dirty="0" smtClean="0">
                <a:solidFill>
                  <a:schemeClr val="tx1"/>
                </a:solidFill>
                <a:latin typeface="Arial" pitchFamily="34" charset="0"/>
                <a:cs typeface="Arial" pitchFamily="34" charset="0"/>
              </a:rPr>
              <a:t>Ahora que sabe un poco de cómo funciona un biodigestor (tal vez ya sepa mucho) y los materiales que necesita, Va a tener menos dificultad en seguir con la construcción. Para construir un biodigestor de esta clase, hay que cavar el hueco primero. El hueco debe ser de 1.5 metros de ancho, 1.3 metros de hondo (con las tres filas de block hay 1.9 metros de hondo en total) y 3 metros de largo (o más si puede abastecer un tanque más grande). Luego, hay que cavar las dos zanjas—una para el tubo de entrada y otra para el tubo de salida. La zanja de entrada se debe cavar a un ángulo de unos 45°, entrando el tanque tan cerca del fondo posible, dejando no más de 30 centímetros entre el punto de la entrada y el fondo del tanque. </a:t>
            </a:r>
          </a:p>
          <a:p>
            <a:endParaRPr lang="es-MX" dirty="0">
              <a:latin typeface="Arial" pitchFamily="34" charset="0"/>
              <a:cs typeface="Arial" pitchFamily="34" charset="0"/>
            </a:endParaRPr>
          </a:p>
          <a:p>
            <a:r>
              <a:rPr lang="es-MX" dirty="0" smtClean="0">
                <a:solidFill>
                  <a:schemeClr val="tx1"/>
                </a:solidFill>
                <a:latin typeface="Arial" pitchFamily="34" charset="0"/>
                <a:cs typeface="Arial" pitchFamily="34" charset="0"/>
              </a:rPr>
              <a:t/>
            </a:r>
            <a:br>
              <a:rPr lang="es-MX" dirty="0" smtClean="0">
                <a:solidFill>
                  <a:schemeClr val="tx1"/>
                </a:solidFill>
                <a:latin typeface="Arial" pitchFamily="34" charset="0"/>
                <a:cs typeface="Arial" pitchFamily="34" charset="0"/>
              </a:rPr>
            </a:br>
            <a:endParaRPr lang="es-MX" dirty="0" smtClean="0"/>
          </a:p>
          <a:p>
            <a:endParaRPr lang="es-MX" dirty="0"/>
          </a:p>
        </p:txBody>
      </p:sp>
      <p:sp>
        <p:nvSpPr>
          <p:cNvPr id="11" name="10 CuadroTexto"/>
          <p:cNvSpPr txBox="1"/>
          <p:nvPr/>
        </p:nvSpPr>
        <p:spPr>
          <a:xfrm>
            <a:off x="971600" y="260648"/>
            <a:ext cx="6768752" cy="646331"/>
          </a:xfrm>
          <a:prstGeom prst="rect">
            <a:avLst/>
          </a:prstGeom>
          <a:noFill/>
        </p:spPr>
        <p:txBody>
          <a:bodyPr wrap="square" rtlCol="0">
            <a:spAutoFit/>
          </a:bodyPr>
          <a:lstStyle/>
          <a:p>
            <a:pPr algn="ctr"/>
            <a:r>
              <a:rPr lang="es-MX" sz="3600" b="1" dirty="0" smtClean="0"/>
              <a:t>BIODIGESTOR</a:t>
            </a:r>
          </a:p>
        </p:txBody>
      </p:sp>
    </p:spTree>
  </p:cSld>
  <p:clrMapOvr>
    <a:masterClrMapping/>
  </p:clrMapOvr>
  <p:transition spd="slow">
    <p:pull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Now that you know how a </a:t>
            </a:r>
            <a:r>
              <a:rPr lang="en-US" sz="2000" dirty="0" err="1" smtClean="0"/>
              <a:t>biodigester</a:t>
            </a:r>
            <a:r>
              <a:rPr lang="en-US" sz="2000" dirty="0" smtClean="0"/>
              <a:t> functions ( maybe </a:t>
            </a:r>
            <a:r>
              <a:rPr lang="en-US" sz="2000" dirty="0" err="1" smtClean="0"/>
              <a:t>alot</a:t>
            </a:r>
            <a:r>
              <a:rPr lang="en-US" sz="2000" dirty="0" smtClean="0"/>
              <a:t> by now) and the required material,  it will be easier to  construct it. </a:t>
            </a:r>
          </a:p>
          <a:p>
            <a:r>
              <a:rPr lang="en-US" sz="2000" dirty="0" smtClean="0"/>
              <a:t>To construct a </a:t>
            </a:r>
            <a:r>
              <a:rPr lang="en-US" sz="2000" dirty="0" err="1" smtClean="0"/>
              <a:t>biodigester</a:t>
            </a:r>
            <a:r>
              <a:rPr lang="en-US" sz="2000" dirty="0" smtClean="0"/>
              <a:t> of this type you need to dig hole first. The hole must be 1.5 meters in width and 1.3 meters in depth( with three rows of blocks it will measure 1.9meter </a:t>
            </a:r>
            <a:r>
              <a:rPr lang="en-US" sz="2000" dirty="0" err="1" smtClean="0"/>
              <a:t>indepth</a:t>
            </a:r>
            <a:r>
              <a:rPr lang="en-US" sz="2000" dirty="0" smtClean="0"/>
              <a:t>)  and 3 meters in length ( or more if you can use a larger tank).  </a:t>
            </a:r>
          </a:p>
          <a:p>
            <a:r>
              <a:rPr lang="en-US" sz="2000" dirty="0" smtClean="0"/>
              <a:t>Then, dig a ditch  - one for the entry pipe and one for the exit .  </a:t>
            </a:r>
          </a:p>
          <a:p>
            <a:r>
              <a:rPr lang="en-US" sz="2000" dirty="0" smtClean="0"/>
              <a:t>The entry ditch must be dug at an angle of 45 degrees or so, entering the tank as close to bottom of the tank as possible leaving no more than 30 cm  between to point of entry and the bottom of the tank.   </a:t>
            </a:r>
            <a:endParaRPr lang="en-US" sz="2000" dirty="0"/>
          </a:p>
        </p:txBody>
      </p:sp>
      <p:sp>
        <p:nvSpPr>
          <p:cNvPr id="3" name="Title 2"/>
          <p:cNvSpPr>
            <a:spLocks noGrp="1"/>
          </p:cNvSpPr>
          <p:nvPr>
            <p:ph type="title"/>
          </p:nvPr>
        </p:nvSpPr>
        <p:spPr/>
        <p:txBody>
          <a:bodyPr/>
          <a:lstStyle/>
          <a:p>
            <a:r>
              <a:rPr lang="en-US" dirty="0" smtClean="0"/>
              <a:t>		</a:t>
            </a:r>
            <a:r>
              <a:rPr lang="en-US" dirty="0" err="1" smtClean="0"/>
              <a:t>Biodigester</a:t>
            </a:r>
            <a:endParaRPr lang="en-US" dirty="0"/>
          </a:p>
        </p:txBody>
      </p:sp>
    </p:spTree>
    <p:extLst>
      <p:ext uri="{BB962C8B-B14F-4D97-AF65-F5344CB8AC3E}">
        <p14:creationId xmlns:p14="http://schemas.microsoft.com/office/powerpoint/2010/main" val="1613476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MX" dirty="0" smtClean="0"/>
              <a:t/>
            </a:r>
            <a:br>
              <a:rPr lang="es-MX" dirty="0" smtClean="0"/>
            </a:br>
            <a:r>
              <a:rPr lang="es-MX" dirty="0" smtClean="0"/>
              <a:t/>
            </a:r>
            <a:br>
              <a:rPr lang="es-MX" dirty="0" smtClean="0"/>
            </a:br>
            <a:endParaRPr lang="es-MX" dirty="0"/>
          </a:p>
        </p:txBody>
      </p:sp>
      <p:sp>
        <p:nvSpPr>
          <p:cNvPr id="6" name="5 CuadroTexto"/>
          <p:cNvSpPr txBox="1"/>
          <p:nvPr/>
        </p:nvSpPr>
        <p:spPr>
          <a:xfrm>
            <a:off x="5004048" y="1412776"/>
            <a:ext cx="3744416" cy="3970318"/>
          </a:xfrm>
          <a:prstGeom prst="rect">
            <a:avLst/>
          </a:prstGeom>
          <a:noFill/>
        </p:spPr>
        <p:txBody>
          <a:bodyPr wrap="square" rtlCol="0">
            <a:spAutoFit/>
          </a:bodyPr>
          <a:lstStyle/>
          <a:p>
            <a:pPr algn="just"/>
            <a:r>
              <a:rPr lang="es-MX" dirty="0" smtClean="0">
                <a:solidFill>
                  <a:schemeClr val="tx1"/>
                </a:solidFill>
                <a:latin typeface="Arial" pitchFamily="34" charset="0"/>
                <a:cs typeface="Arial" pitchFamily="34" charset="0"/>
              </a:rPr>
              <a:t>El tubo de entrada debe estar por encima del tanque por lo menos unos 70 centímetros. El tubo de salida se debe cavar a un ángulo de 30° con la zanja entrando el tanque no por debajo de 30 centímetros desde la cima del hueco de 1.3 metros. También, con el tubo de salida, hay que dejar un pedazo de tubo que va 40 centímetros sobre el nivel del tanque para ser cortado más tarde ajustar el nivel del líquido dentro del tanque.</a:t>
            </a:r>
            <a:endParaRPr lang="es-MX" dirty="0"/>
          </a:p>
        </p:txBody>
      </p:sp>
      <p:pic>
        <p:nvPicPr>
          <p:cNvPr id="7" name="Picture 4" descr="Vaciando el cemento para las paredes del tanque del biodigestor"/>
          <p:cNvPicPr>
            <a:picLocks noChangeAspect="1" noChangeArrowheads="1"/>
          </p:cNvPicPr>
          <p:nvPr/>
        </p:nvPicPr>
        <p:blipFill>
          <a:blip r:embed="rId2" cstate="print"/>
          <a:srcRect/>
          <a:stretch>
            <a:fillRect/>
          </a:stretch>
        </p:blipFill>
        <p:spPr bwMode="auto">
          <a:xfrm>
            <a:off x="1043608" y="692696"/>
            <a:ext cx="3456384" cy="5133749"/>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entry pipe must be placed above the tank at least 70 cm. The exit pipe must be dug at an angle of 30 degrees from the entry ditch,  no less than 30 cm from the top of the hole of 1.3 meters.   </a:t>
            </a:r>
          </a:p>
          <a:p>
            <a:r>
              <a:rPr lang="en-US" dirty="0" smtClean="0"/>
              <a:t>Also with exit pipe you must leave a piece of pipe that goes 40 cm over the level of the tank so as to be cut later to adjust to the level of the liquid in the tank. </a:t>
            </a:r>
            <a:endParaRPr lang="en-US" dirty="0"/>
          </a:p>
        </p:txBody>
      </p:sp>
      <p:sp>
        <p:nvSpPr>
          <p:cNvPr id="3" name="Title 2"/>
          <p:cNvSpPr>
            <a:spLocks noGrp="1"/>
          </p:cNvSpPr>
          <p:nvPr>
            <p:ph type="title"/>
          </p:nvPr>
        </p:nvSpPr>
        <p:spPr/>
        <p:txBody>
          <a:bodyPr/>
          <a:lstStyle/>
          <a:p>
            <a:r>
              <a:rPr lang="en-US" dirty="0" smtClean="0"/>
              <a:t>		</a:t>
            </a:r>
            <a:r>
              <a:rPr lang="en-US" dirty="0" err="1" smtClean="0"/>
              <a:t>Biodigester</a:t>
            </a:r>
            <a:r>
              <a:rPr lang="en-US" dirty="0" smtClean="0"/>
              <a:t> </a:t>
            </a:r>
            <a:endParaRPr lang="en-US" dirty="0"/>
          </a:p>
        </p:txBody>
      </p:sp>
    </p:spTree>
    <p:extLst>
      <p:ext uri="{BB962C8B-B14F-4D97-AF65-F5344CB8AC3E}">
        <p14:creationId xmlns:p14="http://schemas.microsoft.com/office/powerpoint/2010/main" val="1709518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ogás quemando en la cocina"/>
          <p:cNvPicPr>
            <a:picLocks noChangeAspect="1" noChangeArrowheads="1"/>
          </p:cNvPicPr>
          <p:nvPr/>
        </p:nvPicPr>
        <p:blipFill>
          <a:blip r:embed="rId2" cstate="print"/>
          <a:srcRect/>
          <a:stretch>
            <a:fillRect/>
          </a:stretch>
        </p:blipFill>
        <p:spPr bwMode="auto">
          <a:xfrm>
            <a:off x="1475657" y="485863"/>
            <a:ext cx="6071088" cy="4564082"/>
          </a:xfrm>
          <a:prstGeom prst="rect">
            <a:avLst/>
          </a:prstGeom>
          <a:noFill/>
        </p:spPr>
      </p:pic>
      <p:sp>
        <p:nvSpPr>
          <p:cNvPr id="6" name="5 CuadroTexto"/>
          <p:cNvSpPr txBox="1"/>
          <p:nvPr/>
        </p:nvSpPr>
        <p:spPr>
          <a:xfrm>
            <a:off x="1547664" y="5157192"/>
            <a:ext cx="5904656" cy="923330"/>
          </a:xfrm>
          <a:prstGeom prst="rect">
            <a:avLst/>
          </a:prstGeom>
          <a:noFill/>
        </p:spPr>
        <p:txBody>
          <a:bodyPr wrap="square" rtlCol="0">
            <a:spAutoFit/>
          </a:bodyPr>
          <a:lstStyle/>
          <a:p>
            <a:pPr algn="ctr"/>
            <a:r>
              <a:rPr lang="es-MX" dirty="0" smtClean="0"/>
              <a:t>El biodigestor nos resolverá el  gasto del consumo de gas en la estufa de la casa.- </a:t>
            </a:r>
            <a:r>
              <a:rPr lang="es-MX" dirty="0" err="1" smtClean="0"/>
              <a:t>biodigester</a:t>
            </a:r>
            <a:r>
              <a:rPr lang="es-MX" dirty="0" smtClean="0"/>
              <a:t> </a:t>
            </a:r>
            <a:r>
              <a:rPr lang="es-MX" dirty="0" err="1" smtClean="0"/>
              <a:t>creates</a:t>
            </a:r>
            <a:r>
              <a:rPr lang="es-MX" dirty="0" smtClean="0"/>
              <a:t> </a:t>
            </a:r>
            <a:r>
              <a:rPr lang="es-MX" dirty="0" err="1" smtClean="0"/>
              <a:t>cooking</a:t>
            </a:r>
            <a:r>
              <a:rPr lang="es-MX" dirty="0" smtClean="0"/>
              <a:t> gas </a:t>
            </a:r>
            <a:r>
              <a:rPr lang="es-MX" dirty="0" err="1" smtClean="0"/>
              <a:t>for</a:t>
            </a:r>
            <a:r>
              <a:rPr lang="es-MX" dirty="0" smtClean="0"/>
              <a:t> </a:t>
            </a:r>
            <a:r>
              <a:rPr lang="es-MX" dirty="0" err="1" smtClean="0"/>
              <a:t>the</a:t>
            </a:r>
            <a:r>
              <a:rPr lang="es-MX" dirty="0" smtClean="0"/>
              <a:t> </a:t>
            </a:r>
            <a:r>
              <a:rPr lang="es-MX" dirty="0" err="1" smtClean="0"/>
              <a:t>range</a:t>
            </a:r>
            <a:r>
              <a:rPr lang="es-MX" dirty="0" smtClean="0"/>
              <a:t> in </a:t>
            </a:r>
            <a:r>
              <a:rPr lang="es-MX" dirty="0" err="1" smtClean="0"/>
              <a:t>house</a:t>
            </a:r>
            <a:r>
              <a:rPr lang="es-MX" dirty="0" smtClean="0"/>
              <a:t>. </a:t>
            </a:r>
            <a:endParaRPr lang="es-MX" dirty="0"/>
          </a:p>
        </p:txBody>
      </p:sp>
    </p:spTree>
  </p:cSld>
  <p:clrMapOvr>
    <a:masterClrMapping/>
  </p:clrMapOvr>
  <p:transition spd="slow">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http://www.emesa.com.mx/imagenes/plantas/premium.jpg"/>
          <p:cNvPicPr>
            <a:picLocks noChangeAspect="1" noChangeArrowheads="1"/>
          </p:cNvPicPr>
          <p:nvPr/>
        </p:nvPicPr>
        <p:blipFill>
          <a:blip r:embed="rId2" cstate="print"/>
          <a:srcRect/>
          <a:stretch>
            <a:fillRect/>
          </a:stretch>
        </p:blipFill>
        <p:spPr bwMode="auto">
          <a:xfrm>
            <a:off x="1403648" y="996744"/>
            <a:ext cx="5988586" cy="3024336"/>
          </a:xfrm>
          <a:prstGeom prst="rect">
            <a:avLst/>
          </a:prstGeom>
          <a:noFill/>
        </p:spPr>
      </p:pic>
      <p:sp>
        <p:nvSpPr>
          <p:cNvPr id="8" name="7 CuadroTexto"/>
          <p:cNvSpPr txBox="1"/>
          <p:nvPr/>
        </p:nvSpPr>
        <p:spPr>
          <a:xfrm>
            <a:off x="232632" y="340068"/>
            <a:ext cx="8606728" cy="707886"/>
          </a:xfrm>
          <a:prstGeom prst="rect">
            <a:avLst/>
          </a:prstGeom>
          <a:noFill/>
        </p:spPr>
        <p:txBody>
          <a:bodyPr wrap="square" rtlCol="0">
            <a:spAutoFit/>
          </a:bodyPr>
          <a:lstStyle/>
          <a:p>
            <a:pPr algn="ctr"/>
            <a:r>
              <a:rPr lang="es-MX" sz="2000" b="1" dirty="0" smtClean="0"/>
              <a:t>Planta de tratamiento de aguas residuales –</a:t>
            </a:r>
            <a:r>
              <a:rPr lang="es-MX" sz="2000" b="1" dirty="0" err="1" smtClean="0"/>
              <a:t>Treatment</a:t>
            </a:r>
            <a:r>
              <a:rPr lang="es-MX" sz="2000" b="1" dirty="0" smtClean="0"/>
              <a:t> </a:t>
            </a:r>
            <a:r>
              <a:rPr lang="es-MX" sz="2000" b="1" dirty="0" err="1" smtClean="0"/>
              <a:t>plant</a:t>
            </a:r>
            <a:r>
              <a:rPr lang="es-MX" sz="2000" b="1" dirty="0" smtClean="0"/>
              <a:t> </a:t>
            </a:r>
            <a:r>
              <a:rPr lang="es-MX" sz="2000" b="1" dirty="0" err="1" smtClean="0"/>
              <a:t>for</a:t>
            </a:r>
            <a:r>
              <a:rPr lang="es-MX" sz="2000" b="1" dirty="0" smtClean="0"/>
              <a:t> </a:t>
            </a:r>
            <a:r>
              <a:rPr lang="es-MX" sz="2000" b="1" dirty="0" err="1" smtClean="0"/>
              <a:t>waste</a:t>
            </a:r>
            <a:r>
              <a:rPr lang="es-MX" sz="2000" b="1" dirty="0" smtClean="0"/>
              <a:t> </a:t>
            </a:r>
            <a:r>
              <a:rPr lang="es-MX" sz="2000" b="1" dirty="0" err="1" smtClean="0"/>
              <a:t>water</a:t>
            </a:r>
            <a:endParaRPr lang="es-MX" sz="2000" b="1" dirty="0"/>
          </a:p>
        </p:txBody>
      </p:sp>
      <p:sp>
        <p:nvSpPr>
          <p:cNvPr id="9" name="8 CuadroTexto"/>
          <p:cNvSpPr txBox="1"/>
          <p:nvPr/>
        </p:nvSpPr>
        <p:spPr>
          <a:xfrm>
            <a:off x="611560" y="5229200"/>
            <a:ext cx="7848872" cy="923330"/>
          </a:xfrm>
          <a:prstGeom prst="rect">
            <a:avLst/>
          </a:prstGeom>
          <a:noFill/>
        </p:spPr>
        <p:txBody>
          <a:bodyPr wrap="square" rtlCol="0">
            <a:spAutoFit/>
          </a:bodyPr>
          <a:lstStyle/>
          <a:p>
            <a:pPr algn="ctr"/>
            <a:r>
              <a:rPr lang="es-MX" dirty="0" smtClean="0"/>
              <a:t>Planta a base de filtros de graba, arena y linos. </a:t>
            </a:r>
          </a:p>
          <a:p>
            <a:pPr algn="ctr"/>
            <a:r>
              <a:rPr lang="es-MX" dirty="0" smtClean="0"/>
              <a:t>Carbón Activado- </a:t>
            </a:r>
            <a:r>
              <a:rPr lang="es-MX" dirty="0" err="1" smtClean="0"/>
              <a:t>Plant</a:t>
            </a:r>
            <a:r>
              <a:rPr lang="es-MX" dirty="0" smtClean="0"/>
              <a:t> </a:t>
            </a:r>
            <a:r>
              <a:rPr lang="es-MX" dirty="0" err="1" smtClean="0"/>
              <a:t>based</a:t>
            </a:r>
            <a:r>
              <a:rPr lang="es-MX" dirty="0" smtClean="0"/>
              <a:t> </a:t>
            </a:r>
            <a:r>
              <a:rPr lang="es-MX" dirty="0" err="1" smtClean="0"/>
              <a:t>upon</a:t>
            </a:r>
            <a:r>
              <a:rPr lang="es-MX" dirty="0" smtClean="0"/>
              <a:t> </a:t>
            </a:r>
            <a:r>
              <a:rPr lang="es-MX" dirty="0" err="1" smtClean="0"/>
              <a:t>filter</a:t>
            </a:r>
            <a:r>
              <a:rPr lang="es-MX" dirty="0" smtClean="0"/>
              <a:t> </a:t>
            </a:r>
            <a:r>
              <a:rPr lang="es-MX" dirty="0" err="1" smtClean="0"/>
              <a:t>system</a:t>
            </a:r>
            <a:r>
              <a:rPr lang="es-MX" dirty="0" smtClean="0"/>
              <a:t>,  </a:t>
            </a:r>
            <a:r>
              <a:rPr lang="es-MX" dirty="0" err="1" smtClean="0"/>
              <a:t>using</a:t>
            </a:r>
            <a:r>
              <a:rPr lang="es-MX" dirty="0" smtClean="0"/>
              <a:t> </a:t>
            </a:r>
            <a:r>
              <a:rPr lang="es-MX" dirty="0" err="1" smtClean="0"/>
              <a:t>sands</a:t>
            </a:r>
            <a:r>
              <a:rPr lang="es-MX" dirty="0" smtClean="0"/>
              <a:t> and </a:t>
            </a:r>
            <a:r>
              <a:rPr lang="es-MX" dirty="0" err="1" smtClean="0"/>
              <a:t>flaxs</a:t>
            </a:r>
            <a:r>
              <a:rPr lang="es-MX" dirty="0" smtClean="0"/>
              <a:t>.   Active </a:t>
            </a:r>
            <a:r>
              <a:rPr lang="es-MX" dirty="0" err="1" smtClean="0"/>
              <a:t>Carbon</a:t>
            </a:r>
            <a:r>
              <a:rPr lang="es-MX" dirty="0" smtClean="0"/>
              <a:t> </a:t>
            </a:r>
            <a:endParaRPr lang="es-MX" dirty="0"/>
          </a:p>
        </p:txBody>
      </p:sp>
      <p:pic>
        <p:nvPicPr>
          <p:cNvPr id="12289" name="Picture 1" descr="C:\Users\Public\Pictures\Sample Pictures\imagesCAX0YYNF.jpg"/>
          <p:cNvPicPr>
            <a:picLocks noChangeAspect="1" noChangeArrowheads="1"/>
          </p:cNvPicPr>
          <p:nvPr/>
        </p:nvPicPr>
        <p:blipFill>
          <a:blip r:embed="rId3"/>
          <a:srcRect/>
          <a:stretch>
            <a:fillRect/>
          </a:stretch>
        </p:blipFill>
        <p:spPr bwMode="auto">
          <a:xfrm>
            <a:off x="714348" y="3071810"/>
            <a:ext cx="4214842" cy="2133602"/>
          </a:xfrm>
          <a:prstGeom prst="rect">
            <a:avLst/>
          </a:prstGeom>
          <a:noFill/>
        </p:spPr>
      </p:pic>
      <p:pic>
        <p:nvPicPr>
          <p:cNvPr id="12290" name="Picture 2" descr="C:\Users\Public\Pictures\Sample Pictures\imagesCA7IYYY4.jpg"/>
          <p:cNvPicPr>
            <a:picLocks noChangeAspect="1" noChangeArrowheads="1"/>
          </p:cNvPicPr>
          <p:nvPr/>
        </p:nvPicPr>
        <p:blipFill>
          <a:blip r:embed="rId4"/>
          <a:srcRect/>
          <a:stretch>
            <a:fillRect/>
          </a:stretch>
        </p:blipFill>
        <p:spPr bwMode="auto">
          <a:xfrm>
            <a:off x="5072066" y="2786058"/>
            <a:ext cx="3786182" cy="247004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404664"/>
            <a:ext cx="7200800" cy="6586418"/>
          </a:xfrm>
          <a:prstGeom prst="rect">
            <a:avLst/>
          </a:prstGeom>
          <a:noFill/>
        </p:spPr>
        <p:txBody>
          <a:bodyPr wrap="square" rtlCol="0">
            <a:spAutoFit/>
          </a:bodyPr>
          <a:lstStyle/>
          <a:p>
            <a:r>
              <a:rPr lang="es-MX" sz="3200" dirty="0" smtClean="0">
                <a:latin typeface="Cambria" pitchFamily="18" charset="0"/>
              </a:rPr>
              <a:t>INSTALACION </a:t>
            </a:r>
            <a:r>
              <a:rPr lang="es-MX" sz="3200" dirty="0">
                <a:latin typeface="Cambria" pitchFamily="18" charset="0"/>
              </a:rPr>
              <a:t>ELECTRICA</a:t>
            </a:r>
            <a:r>
              <a:rPr lang="es-MX" sz="3200" dirty="0" smtClean="0">
                <a:latin typeface="Cambria" pitchFamily="18" charset="0"/>
              </a:rPr>
              <a:t>:</a:t>
            </a:r>
          </a:p>
          <a:p>
            <a:endParaRPr lang="es-MX" sz="2400" dirty="0" smtClean="0">
              <a:latin typeface="Cambria" pitchFamily="18" charset="0"/>
            </a:endParaRPr>
          </a:p>
          <a:p>
            <a:endParaRPr lang="es-MX" dirty="0"/>
          </a:p>
          <a:p>
            <a:pPr algn="just"/>
            <a:r>
              <a:rPr lang="es-MX" sz="2400" dirty="0">
                <a:latin typeface="Cambria" pitchFamily="18" charset="0"/>
              </a:rPr>
              <a:t>EN LAS INSTALACIONES DE ELECTRICIDAD SE PRETENDE COLOCAR LAMPARAS AHORRADORAS DE ENERGIA; QUE NOS PERMITA CONTINUAR CON LA MISTICA DE NO </a:t>
            </a:r>
            <a:r>
              <a:rPr lang="es-MX" sz="2400" dirty="0" smtClean="0">
                <a:latin typeface="Cambria" pitchFamily="18" charset="0"/>
              </a:rPr>
              <a:t>AGRESIÓN </a:t>
            </a:r>
            <a:r>
              <a:rPr lang="es-MX" sz="2400" dirty="0">
                <a:latin typeface="Cambria" pitchFamily="18" charset="0"/>
              </a:rPr>
              <a:t>A LA NATURALEZA Y  CON EL POCO CONSUMO DE ENERGIA EN NUESTRAS CASAS. </a:t>
            </a:r>
            <a:endParaRPr lang="es-MX" sz="2400" dirty="0" smtClean="0">
              <a:latin typeface="Cambria" pitchFamily="18" charset="0"/>
            </a:endParaRPr>
          </a:p>
          <a:p>
            <a:pPr algn="just"/>
            <a:endParaRPr lang="es-MX" sz="2400" dirty="0">
              <a:latin typeface="Cambria" pitchFamily="18" charset="0"/>
            </a:endParaRPr>
          </a:p>
          <a:p>
            <a:pPr algn="just"/>
            <a:r>
              <a:rPr lang="en-US" sz="2400" dirty="0" smtClean="0"/>
              <a:t>For the </a:t>
            </a:r>
            <a:r>
              <a:rPr lang="en-US" sz="2400" dirty="0"/>
              <a:t>electric installations we propose to install energy efficient lights, that permit us to maintain an ethic of non aggression to nature  and </a:t>
            </a:r>
            <a:r>
              <a:rPr lang="en-US" sz="2400" dirty="0" smtClean="0"/>
              <a:t>lower </a:t>
            </a:r>
            <a:r>
              <a:rPr lang="en-US" sz="2400" dirty="0"/>
              <a:t>consumption of energy in our homes. </a:t>
            </a:r>
          </a:p>
          <a:p>
            <a:pPr algn="just"/>
            <a:endParaRPr lang="es-MX" sz="2400" dirty="0" smtClean="0">
              <a:latin typeface="Cambria" pitchFamily="18" charset="0"/>
            </a:endParaRPr>
          </a:p>
          <a:p>
            <a:pPr algn="just"/>
            <a:endParaRPr lang="es-MX" dirty="0" smtClean="0">
              <a:latin typeface="Cambria" pitchFamily="18" charset="0"/>
            </a:endParaRPr>
          </a:p>
          <a:p>
            <a:endParaRPr lang="es-MX" dirty="0"/>
          </a:p>
        </p:txBody>
      </p:sp>
    </p:spTree>
  </p:cSld>
  <p:clrMapOvr>
    <a:masterClrMapping/>
  </p:clrMapOvr>
  <p:transition spd="slow">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836712"/>
            <a:ext cx="8208912" cy="3816424"/>
          </a:xfrm>
        </p:spPr>
        <p:txBody>
          <a:bodyPr>
            <a:noAutofit/>
          </a:bodyPr>
          <a:lstStyle/>
          <a:p>
            <a:r>
              <a:rPr lang="es-MX" sz="3200" dirty="0">
                <a:latin typeface="Cambria" pitchFamily="18" charset="0"/>
              </a:rPr>
              <a:t>POR ELLO PLANEAMOS COLOCAR  UNA LUMINARIA DE ENERGIA SOLAR EN EL EXTERIOR DE LA VIVIENDA Y QUE A LA VEZ NOS ILUMINE LA ZONA DEL FRENTE DE LA CASA, LO QUE REDUCIRIA LOS COSTOS DE ALUMBRADO PUBLICO </a:t>
            </a:r>
            <a:r>
              <a:rPr lang="es-MX" sz="3200" dirty="0" smtClean="0">
                <a:latin typeface="Cambria" pitchFamily="18" charset="0"/>
              </a:rPr>
              <a:t>AL </a:t>
            </a:r>
            <a:r>
              <a:rPr lang="es-MX" sz="3200" dirty="0">
                <a:latin typeface="Cambria" pitchFamily="18" charset="0"/>
              </a:rPr>
              <a:t>H. </a:t>
            </a:r>
            <a:r>
              <a:rPr lang="es-MX" sz="3200" dirty="0" smtClean="0">
                <a:latin typeface="Cambria" pitchFamily="18" charset="0"/>
              </a:rPr>
              <a:t>AYUNTAMIENTO.</a:t>
            </a:r>
            <a:r>
              <a:rPr lang="en-US" sz="3200" dirty="0"/>
              <a:t> </a:t>
            </a:r>
            <a:endParaRPr lang="en-US" sz="3200" dirty="0" smtClean="0"/>
          </a:p>
          <a:p>
            <a:r>
              <a:rPr lang="en-US" sz="3200" dirty="0" smtClean="0"/>
              <a:t>For </a:t>
            </a:r>
            <a:r>
              <a:rPr lang="en-US" sz="3200" dirty="0"/>
              <a:t>this, we plan to put solar panels on the exterior of the house and illuminate the front area of the </a:t>
            </a:r>
            <a:r>
              <a:rPr lang="en-US" sz="3200" dirty="0" smtClean="0"/>
              <a:t>home.</a:t>
            </a:r>
            <a:endParaRPr lang="en-US" sz="3200" dirty="0"/>
          </a:p>
          <a:p>
            <a:endParaRPr lang="en-US" sz="3200" dirty="0"/>
          </a:p>
          <a:p>
            <a:pPr algn="just"/>
            <a:endParaRPr lang="es-MX" sz="3200" dirty="0" smtClean="0">
              <a:latin typeface="Cambria" pitchFamily="18" charset="0"/>
            </a:endParaRPr>
          </a:p>
          <a:p>
            <a:pPr marL="109728" indent="0" algn="just">
              <a:buNone/>
            </a:pPr>
            <a:endParaRPr lang="es-MX" sz="3200" dirty="0"/>
          </a:p>
        </p:txBody>
      </p:sp>
    </p:spTree>
    <p:extLst>
      <p:ext uri="{BB962C8B-B14F-4D97-AF65-F5344CB8AC3E}">
        <p14:creationId xmlns:p14="http://schemas.microsoft.com/office/powerpoint/2010/main" val="183878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3568" y="1124744"/>
            <a:ext cx="7776864" cy="4893647"/>
          </a:xfrm>
          <a:prstGeom prst="rect">
            <a:avLst/>
          </a:prstGeom>
          <a:noFill/>
        </p:spPr>
        <p:txBody>
          <a:bodyPr wrap="square" rtlCol="0">
            <a:spAutoFit/>
          </a:bodyPr>
          <a:lstStyle/>
          <a:p>
            <a:pPr algn="just"/>
            <a:r>
              <a:rPr lang="es-MX" sz="2400" dirty="0" smtClean="0"/>
              <a:t>Las </a:t>
            </a:r>
            <a:r>
              <a:rPr lang="es-MX" sz="2400" b="1" dirty="0" smtClean="0"/>
              <a:t>fotoceldas</a:t>
            </a:r>
            <a:r>
              <a:rPr lang="es-MX" sz="2400" dirty="0" smtClean="0"/>
              <a:t> podemos encontrarlas en diferentes tamaños y se catalogan por su producción de watts por hora de sol efectiva. </a:t>
            </a:r>
          </a:p>
          <a:p>
            <a:pPr algn="just"/>
            <a:endParaRPr lang="es-MX" sz="2400" dirty="0" smtClean="0"/>
          </a:p>
          <a:p>
            <a:pPr algn="just"/>
            <a:r>
              <a:rPr lang="es-MX" sz="2400" dirty="0" smtClean="0"/>
              <a:t>Si tenemos una fotocelda de 50 watt en un día con 5 horas de sol esta producirá 250 watts/</a:t>
            </a:r>
            <a:r>
              <a:rPr lang="es-MX" sz="2400" dirty="0" err="1" smtClean="0"/>
              <a:t>hr</a:t>
            </a:r>
            <a:r>
              <a:rPr lang="es-MX" sz="2400" dirty="0" smtClean="0"/>
              <a:t> en el día.</a:t>
            </a:r>
          </a:p>
          <a:p>
            <a:pPr algn="just"/>
            <a:endParaRPr lang="es-MX" sz="2400" dirty="0" smtClean="0"/>
          </a:p>
          <a:p>
            <a:pPr algn="just"/>
            <a:r>
              <a:rPr lang="es-MX" sz="2400" dirty="0" smtClean="0"/>
              <a:t>Debido a que la posición del sol en el cielo varia a través del año ( más alto en el verano y abajo en el invierno) es recomendable darle un ajuste al ángulo de la posición de la fotocelda dependiendo en la estación del año en que nos encontremos. </a:t>
            </a:r>
            <a:endParaRPr lang="es-MX"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The solar panels can be found in different sizes and they are classified by the production of energy generated by watts per exposure to the sun.  If we have a 50 W solar panel on a day with 5 hours of sun, this will produce 250 Watts per day. </a:t>
            </a:r>
          </a:p>
          <a:p>
            <a:r>
              <a:rPr lang="en-US" dirty="0" smtClean="0"/>
              <a:t>The position of the Sun differs by season ( higher in Summer and lower in Winter) and it is recommended to adjust the position of the solar panel depending  on the season. The rule for this is to be always perpendicular to the south and at an angle of  your latitude +15 degrees in winter,  and of  your latitude – 15 degrees in Summer. </a:t>
            </a:r>
            <a:endParaRPr lang="en-US" dirty="0"/>
          </a:p>
        </p:txBody>
      </p:sp>
      <p:sp>
        <p:nvSpPr>
          <p:cNvPr id="3" name="Title 2"/>
          <p:cNvSpPr>
            <a:spLocks noGrp="1"/>
          </p:cNvSpPr>
          <p:nvPr>
            <p:ph type="title"/>
          </p:nvPr>
        </p:nvSpPr>
        <p:spPr/>
        <p:txBody>
          <a:bodyPr/>
          <a:lstStyle/>
          <a:p>
            <a:r>
              <a:rPr lang="en-US" dirty="0" smtClean="0"/>
              <a:t>			Solar Panels </a:t>
            </a:r>
            <a:endParaRPr lang="en-US" dirty="0"/>
          </a:p>
        </p:txBody>
      </p:sp>
    </p:spTree>
    <p:extLst>
      <p:ext uri="{BB962C8B-B14F-4D97-AF65-F5344CB8AC3E}">
        <p14:creationId xmlns:p14="http://schemas.microsoft.com/office/powerpoint/2010/main" val="3735515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2143116"/>
            <a:ext cx="7858180" cy="2000263"/>
          </a:xfrm>
        </p:spPr>
        <p:txBody>
          <a:bodyPr>
            <a:normAutofit fontScale="77500" lnSpcReduction="20000"/>
          </a:bodyPr>
          <a:lstStyle/>
          <a:p>
            <a:r>
              <a:rPr lang="es-MX" dirty="0" smtClean="0"/>
              <a:t>      Ser una de las compañías lideres del sector financiero en apoyo al público. Con un proyecto de vida diferente ágil y oportuno. </a:t>
            </a:r>
          </a:p>
          <a:p>
            <a:endParaRPr lang="es-MX" dirty="0"/>
          </a:p>
          <a:p>
            <a:r>
              <a:rPr lang="en-US" dirty="0" smtClean="0"/>
              <a:t>To </a:t>
            </a:r>
            <a:r>
              <a:rPr lang="en-US" dirty="0"/>
              <a:t>become one of the leading companies in the financial sector for supporting  the public</a:t>
            </a:r>
            <a:r>
              <a:rPr lang="en-US" dirty="0" smtClean="0"/>
              <a:t>.  </a:t>
            </a:r>
            <a:r>
              <a:rPr lang="en-US" dirty="0"/>
              <a:t>Using  a different life style approach </a:t>
            </a:r>
          </a:p>
          <a:p>
            <a:pPr algn="just">
              <a:buNone/>
            </a:pPr>
            <a:endParaRPr lang="es-MX" dirty="0" smtClean="0"/>
          </a:p>
          <a:p>
            <a:pPr>
              <a:buNone/>
            </a:pPr>
            <a:endParaRPr lang="es-MX" dirty="0"/>
          </a:p>
        </p:txBody>
      </p:sp>
      <p:sp>
        <p:nvSpPr>
          <p:cNvPr id="4" name="3 Rectángulo"/>
          <p:cNvSpPr/>
          <p:nvPr/>
        </p:nvSpPr>
        <p:spPr>
          <a:xfrm>
            <a:off x="1428728" y="571480"/>
            <a:ext cx="6286544" cy="785818"/>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MX" sz="6000" dirty="0" smtClean="0">
                <a:ln w="18415" cmpd="sng">
                  <a:solidFill>
                    <a:schemeClr val="tx1">
                      <a:lumMod val="85000"/>
                      <a:lumOff val="15000"/>
                    </a:schemeClr>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t>VISION</a:t>
            </a:r>
            <a:endParaRPr lang="es-MX" sz="6000" dirty="0">
              <a:ln w="18415" cmpd="sng">
                <a:solidFill>
                  <a:schemeClr val="tx1">
                    <a:lumMod val="85000"/>
                    <a:lumOff val="15000"/>
                  </a:schemeClr>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692696"/>
            <a:ext cx="8229600" cy="1875664"/>
          </a:xfrm>
        </p:spPr>
        <p:txBody>
          <a:bodyPr>
            <a:normAutofit lnSpcReduction="10000"/>
          </a:bodyPr>
          <a:lstStyle/>
          <a:p>
            <a:r>
              <a:rPr lang="es-MX" sz="2000" dirty="0"/>
              <a:t>La regla para esto es colocar las celdas siempre perpendiculares hacia el sur y a un ángulo de tu latitud + 15 grados en invierno y tu latitud - 15 grados en verano</a:t>
            </a:r>
            <a:r>
              <a:rPr lang="es-MX" sz="2000" dirty="0" smtClean="0"/>
              <a:t>. </a:t>
            </a:r>
          </a:p>
          <a:p>
            <a:r>
              <a:rPr lang="en-US" sz="2000" dirty="0" smtClean="0"/>
              <a:t>The </a:t>
            </a:r>
            <a:r>
              <a:rPr lang="en-US" sz="2000" dirty="0"/>
              <a:t>rule for this is to be always perpendicular to the south and at an angle of  your latitude +15 degrees in winter,  and of  your latitude – 15 degrees in Summer</a:t>
            </a:r>
            <a:endParaRPr lang="es-MX" sz="2000" dirty="0"/>
          </a:p>
          <a:p>
            <a:pPr marL="109728" indent="0">
              <a:buNone/>
            </a:pP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7659" y="2780927"/>
            <a:ext cx="4748047" cy="302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8530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285728"/>
            <a:ext cx="8229600" cy="1143000"/>
          </a:xfrm>
        </p:spPr>
        <p:txBody>
          <a:bodyPr>
            <a:normAutofit fontScale="90000"/>
          </a:bodyPr>
          <a:lstStyle/>
          <a:p>
            <a:r>
              <a:rPr lang="es-ES" dirty="0" smtClean="0"/>
              <a:t> PROYECTO INVERNADERO-	</a:t>
            </a:r>
            <a:r>
              <a:rPr lang="es-ES" dirty="0" err="1" smtClean="0"/>
              <a:t>Greenhouse</a:t>
            </a:r>
            <a:r>
              <a:rPr lang="es-ES" dirty="0" smtClean="0"/>
              <a:t> Project   </a:t>
            </a:r>
            <a:endParaRPr lang="es-MX" dirty="0"/>
          </a:p>
        </p:txBody>
      </p:sp>
      <p:pic>
        <p:nvPicPr>
          <p:cNvPr id="49154" name="Picture 2" descr="C:\Users\cofimich\Pictures\inverna.jpg"/>
          <p:cNvPicPr>
            <a:picLocks noChangeAspect="1" noChangeArrowheads="1"/>
          </p:cNvPicPr>
          <p:nvPr/>
        </p:nvPicPr>
        <p:blipFill>
          <a:blip r:embed="rId2"/>
          <a:srcRect/>
          <a:stretch>
            <a:fillRect/>
          </a:stretch>
        </p:blipFill>
        <p:spPr bwMode="auto">
          <a:xfrm>
            <a:off x="428596" y="1428736"/>
            <a:ext cx="8358246" cy="450059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28671"/>
            <a:ext cx="8229600" cy="1643073"/>
          </a:xfrm>
        </p:spPr>
        <p:txBody>
          <a:bodyPr>
            <a:normAutofit/>
          </a:bodyPr>
          <a:lstStyle/>
          <a:p>
            <a:r>
              <a:rPr lang="es-ES" sz="2000" dirty="0" smtClean="0"/>
              <a:t>Surge a partir del implemento en varias parcelas demostrativas de hortalizas bajo sistema de riego por goteo y acolchado, esto con la intención de crear conciencia sobre el uso eficiente del agua, ya que la región es una zona 100% de uso agrícola debido al tipo de suelo que se presenta.</a:t>
            </a:r>
            <a:endParaRPr lang="es-MX" sz="2000" dirty="0" smtClean="0"/>
          </a:p>
          <a:p>
            <a:endParaRPr lang="es-MX" dirty="0"/>
          </a:p>
        </p:txBody>
      </p:sp>
      <p:pic>
        <p:nvPicPr>
          <p:cNvPr id="50179" name="Picture 3" descr="C:\Users\cofimich\Pictures\riego.jpg"/>
          <p:cNvPicPr>
            <a:picLocks noChangeAspect="1" noChangeArrowheads="1"/>
          </p:cNvPicPr>
          <p:nvPr/>
        </p:nvPicPr>
        <p:blipFill>
          <a:blip r:embed="rId2"/>
          <a:srcRect/>
          <a:stretch>
            <a:fillRect/>
          </a:stretch>
        </p:blipFill>
        <p:spPr bwMode="auto">
          <a:xfrm>
            <a:off x="1500166" y="2714620"/>
            <a:ext cx="5691210" cy="335758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7531" y="1025973"/>
            <a:ext cx="4572000" cy="4524315"/>
          </a:xfrm>
          <a:prstGeom prst="rect">
            <a:avLst/>
          </a:prstGeom>
        </p:spPr>
        <p:txBody>
          <a:bodyPr>
            <a:spAutoFit/>
          </a:bodyPr>
          <a:lstStyle/>
          <a:p>
            <a:r>
              <a:rPr lang="en-US" sz="2400" dirty="0"/>
              <a:t>They start with a few demonstration plots for growing vegetables using  a drip </a:t>
            </a:r>
            <a:r>
              <a:rPr lang="en-US" sz="2400" dirty="0" smtClean="0"/>
              <a:t>and </a:t>
            </a:r>
            <a:r>
              <a:rPr lang="en-US" sz="2400" dirty="0"/>
              <a:t>mesh irrigation system. </a:t>
            </a:r>
            <a:endParaRPr lang="en-US" sz="2400" dirty="0" smtClean="0"/>
          </a:p>
          <a:p>
            <a:r>
              <a:rPr lang="en-US" sz="2400" dirty="0" smtClean="0"/>
              <a:t>----------------------</a:t>
            </a:r>
          </a:p>
          <a:p>
            <a:r>
              <a:rPr lang="en-US" sz="2400" dirty="0" smtClean="0"/>
              <a:t>This </a:t>
            </a:r>
            <a:r>
              <a:rPr lang="en-US" sz="2400" dirty="0"/>
              <a:t>is done with the intention to create a mindset to use water </a:t>
            </a:r>
            <a:r>
              <a:rPr lang="en-US" sz="2400" dirty="0" smtClean="0"/>
              <a:t>efficiently</a:t>
            </a:r>
            <a:r>
              <a:rPr lang="en-US" sz="2400" dirty="0"/>
              <a:t>, since the region is a 100% agricultural zone due to the type of soil present. </a:t>
            </a:r>
          </a:p>
        </p:txBody>
      </p:sp>
    </p:spTree>
    <p:extLst>
      <p:ext uri="{BB962C8B-B14F-4D97-AF65-F5344CB8AC3E}">
        <p14:creationId xmlns:p14="http://schemas.microsoft.com/office/powerpoint/2010/main" val="1681529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571480"/>
            <a:ext cx="8229600" cy="4525963"/>
          </a:xfrm>
        </p:spPr>
        <p:txBody>
          <a:bodyPr/>
          <a:lstStyle/>
          <a:p>
            <a:r>
              <a:rPr lang="es-ES" sz="1600" dirty="0" smtClean="0"/>
              <a:t>Esta comunidad presenta alto grado de migración entre sus habitantes hacia el país vecino EEUU, debido a  que en la comunidad y en la región no encuentran otras alternativas de sobrevivencia y de auto empleo- </a:t>
            </a:r>
          </a:p>
          <a:p>
            <a:r>
              <a:rPr lang="es-ES" sz="1600" dirty="0" err="1" smtClean="0"/>
              <a:t>This</a:t>
            </a:r>
            <a:r>
              <a:rPr lang="es-ES" sz="1600" dirty="0" smtClean="0"/>
              <a:t> </a:t>
            </a:r>
            <a:r>
              <a:rPr lang="es-ES" sz="1600" dirty="0" err="1" smtClean="0"/>
              <a:t>community</a:t>
            </a:r>
            <a:r>
              <a:rPr lang="es-ES" sz="1600" dirty="0" smtClean="0"/>
              <a:t> has </a:t>
            </a:r>
            <a:r>
              <a:rPr lang="es-ES" sz="1600" dirty="0" err="1" smtClean="0"/>
              <a:t>large</a:t>
            </a:r>
            <a:r>
              <a:rPr lang="es-ES" sz="1600" dirty="0" smtClean="0"/>
              <a:t> </a:t>
            </a:r>
            <a:r>
              <a:rPr lang="es-ES" sz="1600" dirty="0" err="1" smtClean="0"/>
              <a:t>numbers</a:t>
            </a:r>
            <a:r>
              <a:rPr lang="es-ES" sz="1600" dirty="0" smtClean="0"/>
              <a:t> of </a:t>
            </a:r>
            <a:r>
              <a:rPr lang="es-ES" sz="1600" dirty="0" err="1" smtClean="0"/>
              <a:t>immigants</a:t>
            </a:r>
            <a:r>
              <a:rPr lang="es-ES" sz="1600" dirty="0" smtClean="0"/>
              <a:t> </a:t>
            </a:r>
            <a:r>
              <a:rPr lang="es-ES" sz="1600" dirty="0" err="1" smtClean="0"/>
              <a:t>from</a:t>
            </a:r>
            <a:r>
              <a:rPr lang="es-ES" sz="1600" dirty="0" smtClean="0"/>
              <a:t> </a:t>
            </a:r>
            <a:r>
              <a:rPr lang="es-ES" sz="1600" dirty="0" err="1" smtClean="0"/>
              <a:t>the</a:t>
            </a:r>
            <a:r>
              <a:rPr lang="es-ES" sz="1600" dirty="0" smtClean="0"/>
              <a:t> </a:t>
            </a:r>
            <a:r>
              <a:rPr lang="es-ES" sz="1600" dirty="0" err="1" smtClean="0"/>
              <a:t>region</a:t>
            </a:r>
            <a:r>
              <a:rPr lang="es-ES" sz="1600" dirty="0" smtClean="0"/>
              <a:t> </a:t>
            </a:r>
            <a:r>
              <a:rPr lang="es-ES" sz="1600" dirty="0" err="1" smtClean="0"/>
              <a:t>that</a:t>
            </a:r>
            <a:r>
              <a:rPr lang="es-ES" sz="1600" dirty="0" smtClean="0"/>
              <a:t> </a:t>
            </a:r>
            <a:r>
              <a:rPr lang="es-ES" sz="1600" dirty="0" err="1" smtClean="0"/>
              <a:t>go</a:t>
            </a:r>
            <a:r>
              <a:rPr lang="es-ES" sz="1600" dirty="0" smtClean="0"/>
              <a:t> </a:t>
            </a:r>
            <a:r>
              <a:rPr lang="es-ES" sz="1600" dirty="0" err="1" smtClean="0"/>
              <a:t>to</a:t>
            </a:r>
            <a:r>
              <a:rPr lang="es-ES" sz="1600" dirty="0" smtClean="0"/>
              <a:t> </a:t>
            </a:r>
            <a:r>
              <a:rPr lang="es-ES" sz="1600" dirty="0" err="1" smtClean="0"/>
              <a:t>the</a:t>
            </a:r>
            <a:r>
              <a:rPr lang="es-ES" sz="1600" dirty="0" smtClean="0"/>
              <a:t> USA, </a:t>
            </a:r>
            <a:r>
              <a:rPr lang="es-ES" sz="1600" dirty="0" err="1" smtClean="0"/>
              <a:t>since</a:t>
            </a:r>
            <a:r>
              <a:rPr lang="es-ES" sz="1600" dirty="0" smtClean="0"/>
              <a:t> </a:t>
            </a:r>
            <a:r>
              <a:rPr lang="es-ES" sz="1600" dirty="0" err="1" smtClean="0"/>
              <a:t>many</a:t>
            </a:r>
            <a:r>
              <a:rPr lang="es-ES" sz="1600" dirty="0" smtClean="0"/>
              <a:t> do </a:t>
            </a:r>
            <a:r>
              <a:rPr lang="es-ES" sz="1600" dirty="0" err="1" smtClean="0"/>
              <a:t>not</a:t>
            </a:r>
            <a:r>
              <a:rPr lang="es-ES" sz="1600" dirty="0" smtClean="0"/>
              <a:t> </a:t>
            </a:r>
            <a:r>
              <a:rPr lang="es-ES" sz="1600" dirty="0" err="1" smtClean="0"/>
              <a:t>have</a:t>
            </a:r>
            <a:r>
              <a:rPr lang="es-ES" sz="1600" dirty="0" smtClean="0"/>
              <a:t> </a:t>
            </a:r>
            <a:r>
              <a:rPr lang="es-ES" sz="1600" dirty="0" err="1" smtClean="0"/>
              <a:t>any</a:t>
            </a:r>
            <a:r>
              <a:rPr lang="es-ES" sz="1600" dirty="0" smtClean="0"/>
              <a:t> </a:t>
            </a:r>
            <a:r>
              <a:rPr lang="es-ES" sz="1600" dirty="0" err="1" smtClean="0"/>
              <a:t>other</a:t>
            </a:r>
            <a:r>
              <a:rPr lang="es-ES" sz="1600" dirty="0" smtClean="0"/>
              <a:t> </a:t>
            </a:r>
            <a:r>
              <a:rPr lang="es-ES" sz="1600" dirty="0" err="1" smtClean="0"/>
              <a:t>alternatives</a:t>
            </a:r>
            <a:r>
              <a:rPr lang="es-ES" sz="1600" dirty="0" smtClean="0"/>
              <a:t> </a:t>
            </a:r>
            <a:r>
              <a:rPr lang="es-ES" sz="1600" dirty="0" err="1" smtClean="0"/>
              <a:t>for</a:t>
            </a:r>
            <a:r>
              <a:rPr lang="es-ES" sz="1600" dirty="0" smtClean="0"/>
              <a:t> </a:t>
            </a:r>
            <a:r>
              <a:rPr lang="es-ES" sz="1600" dirty="0" err="1" smtClean="0"/>
              <a:t>survival</a:t>
            </a:r>
            <a:r>
              <a:rPr lang="es-ES" sz="1600" dirty="0" smtClean="0"/>
              <a:t> </a:t>
            </a:r>
            <a:r>
              <a:rPr lang="es-ES" sz="1600" dirty="0" err="1" smtClean="0"/>
              <a:t>or</a:t>
            </a:r>
            <a:r>
              <a:rPr lang="es-ES" sz="1600" dirty="0" smtClean="0"/>
              <a:t> </a:t>
            </a:r>
            <a:r>
              <a:rPr lang="es-ES" sz="1600" dirty="0" err="1" smtClean="0"/>
              <a:t>self-employment</a:t>
            </a:r>
            <a:r>
              <a:rPr lang="es-ES" sz="1600" dirty="0" smtClean="0"/>
              <a:t>. </a:t>
            </a:r>
          </a:p>
          <a:p>
            <a:endParaRPr lang="es-MX" sz="2000" dirty="0" smtClean="0"/>
          </a:p>
          <a:p>
            <a:endParaRPr lang="es-MX" dirty="0"/>
          </a:p>
        </p:txBody>
      </p:sp>
      <p:pic>
        <p:nvPicPr>
          <p:cNvPr id="51206" name="Picture 6" descr="C:\Users\cofimich\Pictures\imagesCAPYCBZ8.jpg"/>
          <p:cNvPicPr>
            <a:picLocks noChangeAspect="1" noChangeArrowheads="1"/>
          </p:cNvPicPr>
          <p:nvPr/>
        </p:nvPicPr>
        <p:blipFill>
          <a:blip r:embed="rId2"/>
          <a:srcRect/>
          <a:stretch>
            <a:fillRect/>
          </a:stretch>
        </p:blipFill>
        <p:spPr bwMode="auto">
          <a:xfrm>
            <a:off x="1285852" y="2420888"/>
            <a:ext cx="6357982" cy="403244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lvl="0"/>
            <a:r>
              <a:rPr lang="es-ES" sz="2400" dirty="0" smtClean="0"/>
              <a:t>Explotar racional e  integralmente  los   recursos   humanos,  técnicos, naturales y financieros.</a:t>
            </a:r>
            <a:endParaRPr lang="es-MX" sz="2400" dirty="0" smtClean="0"/>
          </a:p>
          <a:p>
            <a:pPr lvl="0"/>
            <a:r>
              <a:rPr lang="es-ES" sz="2400" dirty="0" smtClean="0"/>
              <a:t>Crear fuentes de empleo </a:t>
            </a:r>
          </a:p>
          <a:p>
            <a:pPr lvl="0"/>
            <a:r>
              <a:rPr lang="es-ES" sz="2400" dirty="0" smtClean="0"/>
              <a:t>Aprovechar las fortalezas en conocimientos de algunos integrantes.</a:t>
            </a:r>
            <a:endParaRPr lang="es-MX" sz="2400" dirty="0" smtClean="0"/>
          </a:p>
          <a:p>
            <a:pPr lvl="0"/>
            <a:r>
              <a:rPr lang="es-ES" sz="2400" dirty="0" smtClean="0"/>
              <a:t> Ofertar productos de calidad.</a:t>
            </a:r>
            <a:endParaRPr lang="es-MX" sz="2400" dirty="0" smtClean="0"/>
          </a:p>
          <a:p>
            <a:pPr lvl="0"/>
            <a:r>
              <a:rPr lang="es-ES" sz="2400" dirty="0" smtClean="0"/>
              <a:t>Lograr ciclos de producción cortos.</a:t>
            </a:r>
            <a:endParaRPr lang="es-MX" sz="2400" dirty="0" smtClean="0"/>
          </a:p>
          <a:p>
            <a:pPr lvl="0"/>
            <a:r>
              <a:rPr lang="es-ES" sz="2400" dirty="0" smtClean="0"/>
              <a:t>Ofertar producto en los meses que escasee en la región.</a:t>
            </a:r>
            <a:endParaRPr lang="es-MX" sz="2400" dirty="0" smtClean="0"/>
          </a:p>
          <a:p>
            <a:endParaRPr lang="es-MX" dirty="0"/>
          </a:p>
        </p:txBody>
      </p:sp>
      <p:sp>
        <p:nvSpPr>
          <p:cNvPr id="3" name="2 Título"/>
          <p:cNvSpPr>
            <a:spLocks noGrp="1"/>
          </p:cNvSpPr>
          <p:nvPr>
            <p:ph type="title"/>
          </p:nvPr>
        </p:nvSpPr>
        <p:spPr/>
        <p:txBody>
          <a:bodyPr/>
          <a:lstStyle/>
          <a:p>
            <a:r>
              <a:rPr lang="es-ES" dirty="0" smtClean="0">
                <a:solidFill>
                  <a:schemeClr val="tx1"/>
                </a:solidFill>
              </a:rPr>
              <a:t>             OBJETIVOS </a:t>
            </a:r>
            <a:endParaRPr lang="es-MX"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Rational and complete exploration of human technical, natural and financial resources.</a:t>
            </a:r>
          </a:p>
          <a:p>
            <a:r>
              <a:rPr lang="en-US" dirty="0"/>
              <a:t>Create sources of employment </a:t>
            </a:r>
          </a:p>
          <a:p>
            <a:r>
              <a:rPr lang="en-US" dirty="0"/>
              <a:t>To make use of the knowledge of the applicants </a:t>
            </a:r>
          </a:p>
          <a:p>
            <a:r>
              <a:rPr lang="en-US" dirty="0"/>
              <a:t>Offer quality products </a:t>
            </a:r>
          </a:p>
          <a:p>
            <a:r>
              <a:rPr lang="en-US" dirty="0"/>
              <a:t>Try to attain short production cycles </a:t>
            </a:r>
          </a:p>
          <a:p>
            <a:r>
              <a:rPr lang="en-US" dirty="0"/>
              <a:t>Offer products in months when there is a scarcity</a:t>
            </a:r>
          </a:p>
          <a:p>
            <a:endParaRPr lang="en-US" dirty="0"/>
          </a:p>
        </p:txBody>
      </p:sp>
      <p:sp>
        <p:nvSpPr>
          <p:cNvPr id="3" name="Title 2"/>
          <p:cNvSpPr>
            <a:spLocks noGrp="1"/>
          </p:cNvSpPr>
          <p:nvPr>
            <p:ph type="title"/>
          </p:nvPr>
        </p:nvSpPr>
        <p:spPr/>
        <p:txBody>
          <a:bodyPr/>
          <a:lstStyle/>
          <a:p>
            <a:r>
              <a:rPr lang="en-US" dirty="0" smtClean="0"/>
              <a:t>             Objectives </a:t>
            </a:r>
            <a:endParaRPr lang="en-US" dirty="0"/>
          </a:p>
        </p:txBody>
      </p:sp>
    </p:spTree>
    <p:extLst>
      <p:ext uri="{BB962C8B-B14F-4D97-AF65-F5344CB8AC3E}">
        <p14:creationId xmlns:p14="http://schemas.microsoft.com/office/powerpoint/2010/main" val="796702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214422"/>
            <a:ext cx="8229600" cy="4525963"/>
          </a:xfrm>
        </p:spPr>
        <p:txBody>
          <a:bodyPr>
            <a:normAutofit/>
          </a:bodyPr>
          <a:lstStyle/>
          <a:p>
            <a:pPr lvl="0"/>
            <a:r>
              <a:rPr lang="es-ES" sz="1800" dirty="0" smtClean="0"/>
              <a:t>Utilizar sistemas tecnificados de producción.</a:t>
            </a:r>
            <a:endParaRPr lang="es-MX" sz="1800" dirty="0" smtClean="0"/>
          </a:p>
          <a:p>
            <a:pPr lvl="0"/>
            <a:r>
              <a:rPr lang="es-ES" sz="1800" dirty="0" smtClean="0"/>
              <a:t>Obtener cosechas en la época donde escasee  el producto.</a:t>
            </a:r>
            <a:endParaRPr lang="es-MX" sz="1800" dirty="0" smtClean="0"/>
          </a:p>
          <a:p>
            <a:pPr lvl="0"/>
            <a:r>
              <a:rPr lang="es-ES" sz="1800" dirty="0" smtClean="0"/>
              <a:t>Cambiar la forma tradicional de producción.</a:t>
            </a:r>
            <a:endParaRPr lang="es-MX" sz="1800" dirty="0" smtClean="0"/>
          </a:p>
          <a:p>
            <a:pPr lvl="0"/>
            <a:r>
              <a:rPr lang="es-ES" sz="1800" dirty="0" smtClean="0"/>
              <a:t>En un año, la compra de un vehículo esto con las ganancias que nos genere el proyecto, para trasladar nuestro producto.</a:t>
            </a:r>
            <a:endParaRPr lang="es-MX" sz="1800" dirty="0" smtClean="0"/>
          </a:p>
          <a:p>
            <a:pPr lvl="0"/>
            <a:r>
              <a:rPr lang="es-ES" sz="1800" dirty="0" smtClean="0"/>
              <a:t>En 2 años lograr el establecimiento de un local en mercados municipales para ofertar nuestro producto directamente al consumidor.</a:t>
            </a:r>
            <a:endParaRPr lang="es-MX" sz="1800" dirty="0" smtClean="0"/>
          </a:p>
          <a:p>
            <a:r>
              <a:rPr lang="es-ES" sz="1800" dirty="0" smtClean="0"/>
              <a:t>Cabe mencionar que el  proyecto contribuirá a frenar la migración hacia las grandes ciudades o al extranjero  en busca de empleos.</a:t>
            </a:r>
            <a:endParaRPr lang="es-MX" sz="1800" dirty="0" smtClean="0"/>
          </a:p>
          <a:p>
            <a:r>
              <a:rPr lang="es-ES" sz="1800" dirty="0" smtClean="0"/>
              <a:t>Los beneficiarios directos del proyecto son las familias y la sociedad en general de la región.</a:t>
            </a:r>
            <a:endParaRPr lang="es-MX" sz="1800" dirty="0"/>
          </a:p>
        </p:txBody>
      </p:sp>
      <p:sp>
        <p:nvSpPr>
          <p:cNvPr id="3" name="2 Título"/>
          <p:cNvSpPr>
            <a:spLocks noGrp="1"/>
          </p:cNvSpPr>
          <p:nvPr>
            <p:ph type="title"/>
          </p:nvPr>
        </p:nvSpPr>
        <p:spPr>
          <a:xfrm>
            <a:off x="457200" y="274638"/>
            <a:ext cx="8229600" cy="796908"/>
          </a:xfrm>
        </p:spPr>
        <p:txBody>
          <a:bodyPr/>
          <a:lstStyle/>
          <a:p>
            <a:r>
              <a:rPr lang="es-ES" dirty="0" smtClean="0"/>
              <a:t>                   </a:t>
            </a:r>
            <a:r>
              <a:rPr lang="es-ES" dirty="0" smtClean="0">
                <a:solidFill>
                  <a:schemeClr val="tx1"/>
                </a:solidFill>
              </a:rPr>
              <a:t>METAS</a:t>
            </a:r>
            <a:endParaRPr lang="es-MX"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Use technical systems of production </a:t>
            </a:r>
          </a:p>
          <a:p>
            <a:r>
              <a:rPr lang="en-US" sz="2000" dirty="0" smtClean="0"/>
              <a:t>Be able to harvest crops in period of scarcity    </a:t>
            </a:r>
          </a:p>
          <a:p>
            <a:r>
              <a:rPr lang="en-US" sz="2000" dirty="0" smtClean="0"/>
              <a:t>Change tradition form of production </a:t>
            </a:r>
          </a:p>
          <a:p>
            <a:r>
              <a:rPr lang="en-US" sz="2000" dirty="0" smtClean="0"/>
              <a:t>Within one year to purchase a car with the earnings that the project generates for transporting our products</a:t>
            </a:r>
          </a:p>
          <a:p>
            <a:r>
              <a:rPr lang="en-US" sz="2000" dirty="0" smtClean="0"/>
              <a:t>Within two year establish a stall to offer our products to the consumers. </a:t>
            </a:r>
          </a:p>
          <a:p>
            <a:r>
              <a:rPr lang="en-US" sz="2000" dirty="0" smtClean="0"/>
              <a:t>Hopefully this project will prevent migration and attract migrant back.</a:t>
            </a:r>
          </a:p>
          <a:p>
            <a:r>
              <a:rPr lang="en-US" sz="2000" dirty="0" smtClean="0"/>
              <a:t>The direct  benefits of this project are the families and the general society.</a:t>
            </a:r>
            <a:endParaRPr lang="en-US" dirty="0" smtClean="0"/>
          </a:p>
          <a:p>
            <a:endParaRPr lang="en-US" dirty="0"/>
          </a:p>
        </p:txBody>
      </p:sp>
      <p:sp>
        <p:nvSpPr>
          <p:cNvPr id="3" name="Title 2"/>
          <p:cNvSpPr>
            <a:spLocks noGrp="1"/>
          </p:cNvSpPr>
          <p:nvPr>
            <p:ph type="title"/>
          </p:nvPr>
        </p:nvSpPr>
        <p:spPr/>
        <p:txBody>
          <a:bodyPr/>
          <a:lstStyle/>
          <a:p>
            <a:r>
              <a:rPr lang="en-US" dirty="0" smtClean="0"/>
              <a:t>			Goals  </a:t>
            </a:r>
            <a:endParaRPr lang="en-US" dirty="0"/>
          </a:p>
        </p:txBody>
      </p:sp>
    </p:spTree>
    <p:extLst>
      <p:ext uri="{BB962C8B-B14F-4D97-AF65-F5344CB8AC3E}">
        <p14:creationId xmlns:p14="http://schemas.microsoft.com/office/powerpoint/2010/main" val="15464306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
            </a:r>
            <a:br>
              <a:rPr lang="es-ES" dirty="0" smtClean="0"/>
            </a:br>
            <a:r>
              <a:rPr lang="es-ES" sz="3600" dirty="0" smtClean="0">
                <a:solidFill>
                  <a:schemeClr val="tx1"/>
                </a:solidFill>
              </a:rPr>
              <a:t>Precio en los meses Mayo, Junio, Julio- 	</a:t>
            </a:r>
            <a:r>
              <a:rPr lang="es-ES" sz="3600" dirty="0" err="1" smtClean="0">
                <a:solidFill>
                  <a:schemeClr val="tx1"/>
                </a:solidFill>
              </a:rPr>
              <a:t>Prices</a:t>
            </a:r>
            <a:r>
              <a:rPr lang="es-ES" sz="3600" dirty="0" smtClean="0">
                <a:solidFill>
                  <a:schemeClr val="tx1"/>
                </a:solidFill>
              </a:rPr>
              <a:t> in </a:t>
            </a:r>
            <a:r>
              <a:rPr lang="es-ES" sz="3600" dirty="0" err="1" smtClean="0">
                <a:solidFill>
                  <a:schemeClr val="tx1"/>
                </a:solidFill>
              </a:rPr>
              <a:t>May</a:t>
            </a:r>
            <a:r>
              <a:rPr lang="es-ES" sz="3600" dirty="0" smtClean="0">
                <a:solidFill>
                  <a:schemeClr val="tx1"/>
                </a:solidFill>
              </a:rPr>
              <a:t>, June and </a:t>
            </a:r>
            <a:r>
              <a:rPr lang="es-ES" sz="3600" dirty="0" err="1" smtClean="0">
                <a:solidFill>
                  <a:schemeClr val="tx1"/>
                </a:solidFill>
              </a:rPr>
              <a:t>July</a:t>
            </a:r>
            <a:r>
              <a:rPr lang="es-ES" sz="3600" dirty="0" smtClean="0">
                <a:solidFill>
                  <a:schemeClr val="tx1"/>
                </a:solidFill>
              </a:rPr>
              <a:t> </a:t>
            </a:r>
            <a:r>
              <a:rPr lang="es-ES" dirty="0" smtClean="0">
                <a:solidFill>
                  <a:schemeClr val="tx1"/>
                </a:solidFill>
              </a:rPr>
              <a:t/>
            </a:r>
            <a:br>
              <a:rPr lang="es-ES" dirty="0" smtClean="0">
                <a:solidFill>
                  <a:schemeClr val="tx1"/>
                </a:solidFill>
              </a:rPr>
            </a:br>
            <a:endParaRPr lang="es-MX" dirty="0">
              <a:solidFill>
                <a:schemeClr val="tx1"/>
              </a:solidFill>
            </a:endParaRPr>
          </a:p>
        </p:txBody>
      </p:sp>
      <p:sp>
        <p:nvSpPr>
          <p:cNvPr id="5" name="4 Marcador de contenido"/>
          <p:cNvSpPr>
            <a:spLocks noGrp="1"/>
          </p:cNvSpPr>
          <p:nvPr>
            <p:ph idx="1"/>
          </p:nvPr>
        </p:nvSpPr>
        <p:spPr>
          <a:xfrm>
            <a:off x="457200" y="1481329"/>
            <a:ext cx="8229600" cy="1661920"/>
          </a:xfrm>
        </p:spPr>
        <p:txBody>
          <a:bodyPr/>
          <a:lstStyle/>
          <a:p>
            <a:r>
              <a:rPr lang="es-ES" dirty="0" smtClean="0"/>
              <a:t>Jitomate 1ª  calidad  kg   $7.°°</a:t>
            </a:r>
          </a:p>
          <a:p>
            <a:r>
              <a:rPr lang="es-ES" dirty="0" smtClean="0"/>
              <a:t>Jitomate 1ª  calidad  kg   $4.°°</a:t>
            </a:r>
            <a:endParaRPr lang="es-MX" dirty="0"/>
          </a:p>
        </p:txBody>
      </p:sp>
      <p:pic>
        <p:nvPicPr>
          <p:cNvPr id="52227" name="Picture 3" descr="C:\Users\cofimich\Pictures\cTsX-5.jpg"/>
          <p:cNvPicPr>
            <a:picLocks noChangeAspect="1" noChangeArrowheads="1"/>
          </p:cNvPicPr>
          <p:nvPr/>
        </p:nvPicPr>
        <p:blipFill>
          <a:blip r:embed="rId2"/>
          <a:srcRect/>
          <a:stretch>
            <a:fillRect/>
          </a:stretch>
        </p:blipFill>
        <p:spPr bwMode="auto">
          <a:xfrm>
            <a:off x="3357554" y="2928934"/>
            <a:ext cx="3286148" cy="362094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gn="just">
              <a:buNone/>
              <a:defRPr/>
            </a:pPr>
            <a:r>
              <a:rPr lang="es-MX" sz="2800" dirty="0" smtClean="0"/>
              <a:t>"Apoyar a la clase económicamente activa,  mediante diversos productos financieros que cubran sus necesidades, a través de un servicio que se distinga por su calidad y oportunidad, dándoles acceso formal al sistema financiero".</a:t>
            </a:r>
          </a:p>
          <a:p>
            <a:pPr algn="just">
              <a:buNone/>
              <a:defRPr/>
            </a:pPr>
            <a:r>
              <a:rPr lang="es-MX" sz="2800" dirty="0" smtClean="0"/>
              <a:t/>
            </a:r>
            <a:br>
              <a:rPr lang="es-MX" sz="2800" dirty="0" smtClean="0"/>
            </a:br>
            <a:r>
              <a:rPr lang="es-MX" sz="2800" dirty="0" smtClean="0"/>
              <a:t>Nos comprometemos a ofrecer un servicio oportuno y con calidad a todos nuestros Socios. Asumimos el compromiso de resolver su crédito en un lapso no mayor a 5 días hábiles posteriores a la entrega de la documentación.</a:t>
            </a:r>
          </a:p>
          <a:p>
            <a:endParaRPr lang="es-MX" dirty="0"/>
          </a:p>
        </p:txBody>
      </p:sp>
      <p:sp>
        <p:nvSpPr>
          <p:cNvPr id="3" name="2 Título"/>
          <p:cNvSpPr>
            <a:spLocks noGrp="1"/>
          </p:cNvSpPr>
          <p:nvPr>
            <p:ph type="title"/>
          </p:nvPr>
        </p:nvSpPr>
        <p:spPr/>
        <p:txBody>
          <a:bodyPr/>
          <a:lstStyle/>
          <a:p>
            <a:pPr algn="ctr"/>
            <a:r>
              <a:rPr lang="es-MX" dirty="0" smtClean="0"/>
              <a:t>MISIÒN</a:t>
            </a:r>
            <a:endParaRPr lang="es-MX"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161854"/>
          </a:xfrm>
        </p:spPr>
        <p:txBody>
          <a:bodyPr/>
          <a:lstStyle/>
          <a:p>
            <a:r>
              <a:rPr lang="es-ES" dirty="0" smtClean="0"/>
              <a:t>Jitomate 1ª  calidad  kg  $10.°°</a:t>
            </a:r>
          </a:p>
          <a:p>
            <a:r>
              <a:rPr lang="es-ES" dirty="0" smtClean="0"/>
              <a:t>Jitomate 2ª  calidad  kg  $  6.°°</a:t>
            </a:r>
            <a:endParaRPr lang="es-MX" dirty="0"/>
          </a:p>
        </p:txBody>
      </p:sp>
      <p:sp>
        <p:nvSpPr>
          <p:cNvPr id="3" name="2 Título"/>
          <p:cNvSpPr>
            <a:spLocks noGrp="1"/>
          </p:cNvSpPr>
          <p:nvPr>
            <p:ph type="title"/>
          </p:nvPr>
        </p:nvSpPr>
        <p:spPr/>
        <p:txBody>
          <a:bodyPr>
            <a:normAutofit fontScale="90000"/>
          </a:bodyPr>
          <a:lstStyle/>
          <a:p>
            <a:r>
              <a:rPr lang="es-ES" dirty="0" smtClean="0">
                <a:solidFill>
                  <a:schemeClr val="tx1"/>
                </a:solidFill>
              </a:rPr>
              <a:t>Precio del producto en los meses Noviembre, Diciembre, Enero.</a:t>
            </a:r>
            <a:endParaRPr lang="es-MX" dirty="0">
              <a:solidFill>
                <a:schemeClr val="tx1"/>
              </a:solidFill>
            </a:endParaRPr>
          </a:p>
        </p:txBody>
      </p:sp>
      <p:pic>
        <p:nvPicPr>
          <p:cNvPr id="53250" name="Picture 2" descr="C:\Users\cofimich\Pictures\inver producc.jpg"/>
          <p:cNvPicPr>
            <a:picLocks noChangeAspect="1" noChangeArrowheads="1"/>
          </p:cNvPicPr>
          <p:nvPr/>
        </p:nvPicPr>
        <p:blipFill>
          <a:blip r:embed="rId2"/>
          <a:srcRect/>
          <a:stretch>
            <a:fillRect/>
          </a:stretch>
        </p:blipFill>
        <p:spPr bwMode="auto">
          <a:xfrm>
            <a:off x="2071670" y="2547472"/>
            <a:ext cx="4824429" cy="3632292"/>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ES" dirty="0" smtClean="0"/>
              <a:t>PROYECTO BASURA</a:t>
            </a:r>
            <a:br>
              <a:rPr lang="es-ES" dirty="0" smtClean="0"/>
            </a:br>
            <a:r>
              <a:rPr lang="es-ES" dirty="0" smtClean="0"/>
              <a:t>-</a:t>
            </a:r>
            <a:r>
              <a:rPr lang="es-ES" dirty="0" err="1" smtClean="0"/>
              <a:t>Waste</a:t>
            </a:r>
            <a:r>
              <a:rPr lang="es-ES" dirty="0" smtClean="0"/>
              <a:t> </a:t>
            </a:r>
            <a:r>
              <a:rPr lang="es-ES" dirty="0" err="1" smtClean="0"/>
              <a:t>project</a:t>
            </a:r>
            <a:r>
              <a:rPr lang="es-ES" dirty="0" smtClean="0"/>
              <a:t> </a:t>
            </a:r>
            <a:endParaRPr lang="es-MX" dirty="0"/>
          </a:p>
        </p:txBody>
      </p:sp>
      <p:pic>
        <p:nvPicPr>
          <p:cNvPr id="6146" name="Picture 2" descr="Recycle Pictures, Images and Photo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12776"/>
            <a:ext cx="5472608" cy="468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913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92696"/>
            <a:ext cx="8229600" cy="5314595"/>
          </a:xfrm>
        </p:spPr>
        <p:txBody>
          <a:bodyPr>
            <a:normAutofit/>
          </a:bodyPr>
          <a:lstStyle/>
          <a:p>
            <a:pPr marL="109728" indent="0" algn="ctr">
              <a:buNone/>
            </a:pPr>
            <a:r>
              <a:rPr lang="es-MX" sz="3600" b="1" dirty="0" smtClean="0"/>
              <a:t> </a:t>
            </a:r>
            <a:r>
              <a:rPr lang="es-MX" sz="2400" b="1" dirty="0" smtClean="0"/>
              <a:t>EL </a:t>
            </a:r>
            <a:r>
              <a:rPr lang="es-MX" sz="2400" b="1" dirty="0"/>
              <a:t>MUNDO PUEDE SER,</a:t>
            </a:r>
          </a:p>
          <a:p>
            <a:pPr marL="109728" indent="0" algn="ctr">
              <a:buNone/>
            </a:pPr>
            <a:r>
              <a:rPr lang="es-MX" sz="2400" b="1" dirty="0" smtClean="0"/>
              <a:t>TAN </a:t>
            </a:r>
            <a:r>
              <a:rPr lang="es-MX" sz="2400" b="1" dirty="0"/>
              <a:t>GRANDE O PEQUEÑO</a:t>
            </a:r>
          </a:p>
          <a:p>
            <a:pPr marL="109728" indent="0" algn="ctr">
              <a:buNone/>
            </a:pPr>
            <a:r>
              <a:rPr lang="es-MX" sz="2400" b="1" dirty="0" smtClean="0"/>
              <a:t>COMO </a:t>
            </a:r>
            <a:r>
              <a:rPr lang="es-MX" sz="2400" b="1" dirty="0"/>
              <a:t>TU </a:t>
            </a:r>
            <a:r>
              <a:rPr lang="es-MX" sz="2400" b="1" dirty="0" smtClean="0"/>
              <a:t>QUIERAS.</a:t>
            </a:r>
          </a:p>
          <a:p>
            <a:pPr marL="109728" indent="0" algn="ctr">
              <a:buNone/>
            </a:pPr>
            <a:r>
              <a:rPr lang="es-MX" sz="2400" b="1" dirty="0" smtClean="0"/>
              <a:t>SOLO DEPENDE,</a:t>
            </a:r>
          </a:p>
          <a:p>
            <a:pPr marL="109728" indent="0" algn="ctr">
              <a:buNone/>
            </a:pPr>
            <a:r>
              <a:rPr lang="es-MX" sz="2400" b="1" dirty="0" smtClean="0"/>
              <a:t>DE CUAN </a:t>
            </a:r>
            <a:r>
              <a:rPr lang="es-MX" sz="2400" b="1" dirty="0"/>
              <a:t>LEJOS QUIERAS VER... </a:t>
            </a:r>
            <a:endParaRPr lang="es-MX" sz="2400" b="1" dirty="0" smtClean="0"/>
          </a:p>
          <a:p>
            <a:pPr marL="109728" indent="0" algn="ctr">
              <a:buNone/>
            </a:pPr>
            <a:endParaRPr lang="es-MX" sz="2400" b="1" dirty="0"/>
          </a:p>
          <a:p>
            <a:r>
              <a:rPr lang="es-MX" dirty="0" smtClean="0"/>
              <a:t>THE WORLD CAN BE , AS LARGE OR SMALL AS YOU WANT IT TO BE , </a:t>
            </a:r>
          </a:p>
          <a:p>
            <a:r>
              <a:rPr lang="es-MX" dirty="0" smtClean="0"/>
              <a:t>ONLY DEPENDS FROM HOW FAR YOU WISH TO LOOK… </a:t>
            </a:r>
            <a:endParaRPr lang="es-MX" dirty="0"/>
          </a:p>
          <a:p>
            <a:pPr marL="109728" indent="0">
              <a:buNone/>
            </a:pPr>
            <a:r>
              <a:rPr lang="es-MX" sz="1500" dirty="0" smtClean="0"/>
              <a:t>                                                                                                                  </a:t>
            </a:r>
            <a:r>
              <a:rPr lang="es-MX" sz="1500" dirty="0"/>
              <a:t> </a:t>
            </a:r>
            <a:r>
              <a:rPr lang="es-MX" sz="1500" dirty="0" smtClean="0"/>
              <a:t>      						Samuel </a:t>
            </a:r>
            <a:r>
              <a:rPr lang="es-MX" sz="1500" dirty="0"/>
              <a:t>Laboy</a:t>
            </a:r>
          </a:p>
          <a:p>
            <a:endParaRPr lang="es-MX" dirty="0"/>
          </a:p>
          <a:p>
            <a:endParaRPr lang="es-MX" dirty="0"/>
          </a:p>
        </p:txBody>
      </p:sp>
    </p:spTree>
    <p:extLst>
      <p:ext uri="{BB962C8B-B14F-4D97-AF65-F5344CB8AC3E}">
        <p14:creationId xmlns:p14="http://schemas.microsoft.com/office/powerpoint/2010/main" val="2667660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0" y="476672"/>
            <a:ext cx="8229600" cy="579520"/>
          </a:xfrm>
        </p:spPr>
        <p:txBody>
          <a:bodyPr/>
          <a:lstStyle/>
          <a:p>
            <a:pPr marL="630936" lvl="2" indent="0">
              <a:buNone/>
            </a:pPr>
            <a:r>
              <a:rPr lang="es-MX" dirty="0" smtClean="0"/>
              <a:t>		</a:t>
            </a:r>
            <a:r>
              <a:rPr lang="es-MX" sz="3200" dirty="0" smtClean="0"/>
              <a:t>BASURA    - WASTE </a:t>
            </a:r>
            <a:endParaRPr lang="es-MX" sz="3200" dirty="0"/>
          </a:p>
        </p:txBody>
      </p:sp>
      <p:pic>
        <p:nvPicPr>
          <p:cNvPr id="1026" name="Picture 2" descr="C:\Users\cofimich\Pictures\basura-45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8352928" cy="471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7571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ofimich\Pictures\basur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776864" cy="617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7859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ofimich\Pictures\imagesCA3TU79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3502"/>
            <a:ext cx="4430736" cy="35800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ofimich\Pictures\imagesCA8WHVW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280" y="2063502"/>
            <a:ext cx="4049461" cy="358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2979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ofimich\Pictures\imagesCAF80A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07" y="1340768"/>
            <a:ext cx="4837501" cy="36234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ofimich\Pictures\imagesCAIA66D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610" y="3446438"/>
            <a:ext cx="4217594" cy="2554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fimich\Pictures\imagesCADHGYW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220" y="835687"/>
            <a:ext cx="3923260" cy="261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9121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MX" sz="2000" dirty="0"/>
              <a:t>¿Por qué </a:t>
            </a:r>
            <a:r>
              <a:rPr lang="es-MX" sz="2000" dirty="0" smtClean="0"/>
              <a:t>seguimos contaminando? </a:t>
            </a:r>
            <a:r>
              <a:rPr lang="es-MX" sz="2000" dirty="0"/>
              <a:t>¿Qué podemos hacer para evitarlo? En el colegio y en casa, los profesores y padres de familia debemos promover y vivir los valores de honestidad e integridad, bases de una sociedad fuerte, justa y democrática</a:t>
            </a:r>
            <a:r>
              <a:rPr lang="es-MX" sz="2000" dirty="0" smtClean="0"/>
              <a:t>.</a:t>
            </a:r>
          </a:p>
          <a:p>
            <a:pPr algn="just"/>
            <a:r>
              <a:rPr lang="es-MX" sz="2000" dirty="0" smtClean="0"/>
              <a:t>El </a:t>
            </a:r>
            <a:r>
              <a:rPr lang="es-MX" sz="2000" dirty="0"/>
              <a:t>mejor currículo para la honestidad y la integridad es que nuestros hijos tengan modelos, en el hogar y en el aula, fuertes y </a:t>
            </a:r>
            <a:r>
              <a:rPr lang="es-MX" sz="2000" dirty="0" smtClean="0"/>
              <a:t>consistentes.</a:t>
            </a:r>
          </a:p>
          <a:p>
            <a:pPr algn="just"/>
            <a:r>
              <a:rPr lang="es-MX" sz="2000" dirty="0" err="1" smtClean="0"/>
              <a:t>Why</a:t>
            </a:r>
            <a:r>
              <a:rPr lang="es-MX" sz="2000" dirty="0" smtClean="0"/>
              <a:t> are </a:t>
            </a:r>
            <a:r>
              <a:rPr lang="es-MX" sz="2000" dirty="0" err="1" smtClean="0"/>
              <a:t>we</a:t>
            </a:r>
            <a:r>
              <a:rPr lang="es-MX" sz="2000" dirty="0" smtClean="0"/>
              <a:t> </a:t>
            </a:r>
            <a:r>
              <a:rPr lang="es-MX" sz="2000" dirty="0" err="1" smtClean="0"/>
              <a:t>still</a:t>
            </a:r>
            <a:r>
              <a:rPr lang="es-MX" sz="2000" dirty="0" smtClean="0"/>
              <a:t> </a:t>
            </a:r>
            <a:r>
              <a:rPr lang="es-MX" sz="2000" dirty="0" err="1" smtClean="0"/>
              <a:t>contaminating</a:t>
            </a:r>
            <a:r>
              <a:rPr lang="es-MX" sz="2000" dirty="0" smtClean="0"/>
              <a:t>? </a:t>
            </a:r>
            <a:r>
              <a:rPr lang="es-MX" sz="2000" dirty="0" err="1" smtClean="0"/>
              <a:t>What</a:t>
            </a:r>
            <a:r>
              <a:rPr lang="es-MX" sz="2000" dirty="0" smtClean="0"/>
              <a:t> can </a:t>
            </a:r>
            <a:r>
              <a:rPr lang="es-MX" sz="2000" dirty="0" err="1" smtClean="0"/>
              <a:t>we</a:t>
            </a:r>
            <a:r>
              <a:rPr lang="es-MX" sz="2000" dirty="0" smtClean="0"/>
              <a:t> do at home? In </a:t>
            </a:r>
            <a:r>
              <a:rPr lang="es-MX" sz="2000" dirty="0" err="1" smtClean="0"/>
              <a:t>the</a:t>
            </a:r>
            <a:r>
              <a:rPr lang="es-MX" sz="2000" dirty="0" smtClean="0"/>
              <a:t> </a:t>
            </a:r>
            <a:r>
              <a:rPr lang="es-MX" sz="2000" dirty="0" err="1" smtClean="0"/>
              <a:t>college</a:t>
            </a:r>
            <a:r>
              <a:rPr lang="es-MX" sz="2000" dirty="0" smtClean="0"/>
              <a:t> and </a:t>
            </a:r>
            <a:r>
              <a:rPr lang="es-MX" sz="2000" dirty="0" err="1" smtClean="0"/>
              <a:t>the</a:t>
            </a:r>
            <a:r>
              <a:rPr lang="es-MX" sz="2000" dirty="0" smtClean="0"/>
              <a:t> home , </a:t>
            </a:r>
            <a:r>
              <a:rPr lang="es-MX" sz="2000" dirty="0" err="1" smtClean="0"/>
              <a:t>the</a:t>
            </a:r>
            <a:r>
              <a:rPr lang="es-MX" sz="2000" dirty="0" smtClean="0"/>
              <a:t> </a:t>
            </a:r>
            <a:r>
              <a:rPr lang="es-MX" sz="2000" dirty="0" err="1" smtClean="0"/>
              <a:t>teachers</a:t>
            </a:r>
            <a:r>
              <a:rPr lang="es-MX" sz="2000" dirty="0" smtClean="0"/>
              <a:t>  and </a:t>
            </a:r>
            <a:r>
              <a:rPr lang="es-MX" sz="2000" dirty="0" err="1" smtClean="0"/>
              <a:t>the</a:t>
            </a:r>
            <a:r>
              <a:rPr lang="es-MX" sz="2000" dirty="0" smtClean="0"/>
              <a:t> </a:t>
            </a:r>
            <a:r>
              <a:rPr lang="es-MX" sz="2000" dirty="0" err="1" smtClean="0"/>
              <a:t>parents</a:t>
            </a:r>
            <a:r>
              <a:rPr lang="es-MX" sz="2000" dirty="0" smtClean="0"/>
              <a:t> </a:t>
            </a:r>
            <a:r>
              <a:rPr lang="es-MX" sz="2000" dirty="0" err="1" smtClean="0"/>
              <a:t>we</a:t>
            </a:r>
            <a:r>
              <a:rPr lang="es-MX" sz="2000" dirty="0" smtClean="0"/>
              <a:t> </a:t>
            </a:r>
            <a:r>
              <a:rPr lang="es-MX" sz="2000" dirty="0" err="1" smtClean="0"/>
              <a:t>must</a:t>
            </a:r>
            <a:r>
              <a:rPr lang="es-MX" sz="2000" dirty="0" smtClean="0"/>
              <a:t> </a:t>
            </a:r>
            <a:r>
              <a:rPr lang="es-MX" sz="2000" dirty="0" err="1" smtClean="0"/>
              <a:t>promote</a:t>
            </a:r>
            <a:r>
              <a:rPr lang="es-MX" sz="2000" dirty="0" smtClean="0"/>
              <a:t> and </a:t>
            </a:r>
            <a:r>
              <a:rPr lang="es-MX" sz="2000" dirty="0" err="1" smtClean="0"/>
              <a:t>live</a:t>
            </a:r>
            <a:r>
              <a:rPr lang="es-MX" sz="2000" dirty="0" smtClean="0"/>
              <a:t> </a:t>
            </a:r>
            <a:r>
              <a:rPr lang="es-MX" sz="2000" dirty="0" err="1" smtClean="0"/>
              <a:t>by</a:t>
            </a:r>
            <a:r>
              <a:rPr lang="es-MX" sz="2000" dirty="0" smtClean="0"/>
              <a:t> </a:t>
            </a:r>
            <a:r>
              <a:rPr lang="es-MX" sz="2000" dirty="0" err="1" smtClean="0"/>
              <a:t>the</a:t>
            </a:r>
            <a:r>
              <a:rPr lang="es-MX" sz="2000" dirty="0" smtClean="0"/>
              <a:t> </a:t>
            </a:r>
            <a:r>
              <a:rPr lang="es-MX" sz="2000" dirty="0" err="1" smtClean="0"/>
              <a:t>values</a:t>
            </a:r>
            <a:r>
              <a:rPr lang="es-MX" sz="2000" dirty="0" smtClean="0"/>
              <a:t> of </a:t>
            </a:r>
            <a:r>
              <a:rPr lang="es-MX" sz="2000" dirty="0" err="1" smtClean="0"/>
              <a:t>honesty</a:t>
            </a:r>
            <a:r>
              <a:rPr lang="es-MX" sz="2000" dirty="0" smtClean="0"/>
              <a:t>, </a:t>
            </a:r>
            <a:r>
              <a:rPr lang="es-MX" sz="2000" dirty="0" err="1" smtClean="0"/>
              <a:t>integrity</a:t>
            </a:r>
            <a:r>
              <a:rPr lang="es-MX" sz="2000" dirty="0" smtClean="0"/>
              <a:t> ; as </a:t>
            </a:r>
            <a:r>
              <a:rPr lang="es-MX" sz="2000" dirty="0" err="1" smtClean="0"/>
              <a:t>the</a:t>
            </a:r>
            <a:r>
              <a:rPr lang="es-MX" sz="2000" dirty="0" smtClean="0"/>
              <a:t> </a:t>
            </a:r>
            <a:r>
              <a:rPr lang="es-MX" sz="2000" dirty="0" err="1" smtClean="0"/>
              <a:t>basis</a:t>
            </a:r>
            <a:r>
              <a:rPr lang="es-MX" sz="2000" dirty="0" smtClean="0"/>
              <a:t> </a:t>
            </a:r>
            <a:r>
              <a:rPr lang="es-MX" sz="2000" dirty="0" err="1" smtClean="0"/>
              <a:t>for</a:t>
            </a:r>
            <a:r>
              <a:rPr lang="es-MX" sz="2000" dirty="0" smtClean="0"/>
              <a:t> a </a:t>
            </a:r>
            <a:r>
              <a:rPr lang="es-MX" sz="2000" dirty="0" err="1" smtClean="0"/>
              <a:t>strong</a:t>
            </a:r>
            <a:r>
              <a:rPr lang="es-MX" sz="2000" dirty="0" smtClean="0"/>
              <a:t> , </a:t>
            </a:r>
            <a:r>
              <a:rPr lang="es-MX" sz="2000" dirty="0" err="1" smtClean="0"/>
              <a:t>just</a:t>
            </a:r>
            <a:r>
              <a:rPr lang="es-MX" sz="2000" dirty="0" smtClean="0"/>
              <a:t> and </a:t>
            </a:r>
            <a:r>
              <a:rPr lang="es-MX" sz="2000" dirty="0" err="1" smtClean="0"/>
              <a:t>democratic</a:t>
            </a:r>
            <a:r>
              <a:rPr lang="es-MX" sz="2000" dirty="0" smtClean="0"/>
              <a:t> </a:t>
            </a:r>
            <a:r>
              <a:rPr lang="es-MX" sz="2000" dirty="0" err="1" smtClean="0"/>
              <a:t>society</a:t>
            </a:r>
            <a:r>
              <a:rPr lang="es-MX" sz="2000" dirty="0" smtClean="0"/>
              <a:t>. </a:t>
            </a:r>
          </a:p>
          <a:p>
            <a:pPr algn="just"/>
            <a:r>
              <a:rPr lang="es-MX" sz="2000" dirty="0" err="1" smtClean="0"/>
              <a:t>The</a:t>
            </a:r>
            <a:r>
              <a:rPr lang="es-MX" sz="2000" dirty="0"/>
              <a:t> </a:t>
            </a:r>
            <a:r>
              <a:rPr lang="es-MX" sz="2000" dirty="0" err="1" smtClean="0"/>
              <a:t>best</a:t>
            </a:r>
            <a:r>
              <a:rPr lang="es-MX" sz="2000" dirty="0" smtClean="0"/>
              <a:t> </a:t>
            </a:r>
            <a:r>
              <a:rPr lang="es-MX" sz="2000" dirty="0" err="1" smtClean="0"/>
              <a:t>curriculum</a:t>
            </a:r>
            <a:r>
              <a:rPr lang="es-MX" sz="2000" dirty="0" smtClean="0"/>
              <a:t> </a:t>
            </a:r>
            <a:r>
              <a:rPr lang="es-MX" sz="2000" dirty="0" err="1" smtClean="0"/>
              <a:t>for</a:t>
            </a:r>
            <a:r>
              <a:rPr lang="es-MX" sz="2000" dirty="0" smtClean="0"/>
              <a:t> </a:t>
            </a:r>
            <a:r>
              <a:rPr lang="es-MX" sz="2000" dirty="0" err="1" smtClean="0"/>
              <a:t>honesty</a:t>
            </a:r>
            <a:r>
              <a:rPr lang="es-MX" sz="2000" dirty="0" smtClean="0"/>
              <a:t> and </a:t>
            </a:r>
            <a:r>
              <a:rPr lang="es-MX" sz="2000" dirty="0" err="1" smtClean="0"/>
              <a:t>integrity</a:t>
            </a:r>
            <a:r>
              <a:rPr lang="es-MX" sz="2000" dirty="0" smtClean="0"/>
              <a:t> are role </a:t>
            </a:r>
            <a:r>
              <a:rPr lang="es-MX" sz="2000" dirty="0" err="1" smtClean="0"/>
              <a:t>models</a:t>
            </a:r>
            <a:r>
              <a:rPr lang="es-MX" sz="2000" dirty="0" smtClean="0"/>
              <a:t> </a:t>
            </a:r>
            <a:r>
              <a:rPr lang="es-MX" sz="2000" dirty="0" err="1" smtClean="0"/>
              <a:t>for</a:t>
            </a:r>
            <a:r>
              <a:rPr lang="es-MX" sz="2000" dirty="0" smtClean="0"/>
              <a:t> </a:t>
            </a:r>
            <a:r>
              <a:rPr lang="es-MX" sz="2000" dirty="0" err="1" smtClean="0"/>
              <a:t>our</a:t>
            </a:r>
            <a:r>
              <a:rPr lang="es-MX" sz="2000" dirty="0" smtClean="0"/>
              <a:t> </a:t>
            </a:r>
            <a:r>
              <a:rPr lang="es-MX" sz="2000" dirty="0" err="1" smtClean="0"/>
              <a:t>children</a:t>
            </a:r>
            <a:r>
              <a:rPr lang="es-MX" sz="2000" dirty="0" smtClean="0"/>
              <a:t>,  in </a:t>
            </a:r>
            <a:r>
              <a:rPr lang="es-MX" sz="2000" dirty="0" err="1" smtClean="0"/>
              <a:t>the</a:t>
            </a:r>
            <a:r>
              <a:rPr lang="es-MX" sz="2000" dirty="0" smtClean="0"/>
              <a:t> home and </a:t>
            </a:r>
            <a:r>
              <a:rPr lang="es-MX" sz="2000" dirty="0" err="1" smtClean="0"/>
              <a:t>the</a:t>
            </a:r>
            <a:r>
              <a:rPr lang="es-MX" sz="2000" dirty="0" smtClean="0"/>
              <a:t> </a:t>
            </a:r>
            <a:r>
              <a:rPr lang="es-MX" sz="2000" dirty="0" err="1" smtClean="0"/>
              <a:t>classroom</a:t>
            </a:r>
            <a:r>
              <a:rPr lang="es-MX" sz="2000" dirty="0" smtClean="0"/>
              <a:t>,  </a:t>
            </a:r>
            <a:r>
              <a:rPr lang="es-MX" sz="2000" dirty="0" err="1" smtClean="0"/>
              <a:t>strong</a:t>
            </a:r>
            <a:r>
              <a:rPr lang="es-MX" sz="2000" dirty="0" smtClean="0"/>
              <a:t> and </a:t>
            </a:r>
            <a:r>
              <a:rPr lang="es-MX" sz="2000" dirty="0" err="1" smtClean="0"/>
              <a:t>consistent</a:t>
            </a:r>
            <a:r>
              <a:rPr lang="es-MX" sz="2000" dirty="0" smtClean="0"/>
              <a:t>.  </a:t>
            </a:r>
            <a:endParaRPr lang="es-MX" sz="2000" dirty="0"/>
          </a:p>
          <a:p>
            <a:endParaRPr lang="es-MX" dirty="0"/>
          </a:p>
          <a:p>
            <a:endParaRPr lang="es-MX" dirty="0"/>
          </a:p>
        </p:txBody>
      </p:sp>
      <p:sp>
        <p:nvSpPr>
          <p:cNvPr id="3" name="2 Título"/>
          <p:cNvSpPr>
            <a:spLocks noGrp="1"/>
          </p:cNvSpPr>
          <p:nvPr>
            <p:ph type="title"/>
          </p:nvPr>
        </p:nvSpPr>
        <p:spPr/>
        <p:txBody>
          <a:bodyPr>
            <a:normAutofit/>
          </a:bodyPr>
          <a:lstStyle/>
          <a:p>
            <a:pPr algn="ctr"/>
            <a:r>
              <a:rPr lang="es-MX" sz="2400" dirty="0">
                <a:solidFill>
                  <a:schemeClr val="tx1"/>
                </a:solidFill>
              </a:rPr>
              <a:t>Engaño y Deshonestidad vs. Integridad y </a:t>
            </a:r>
            <a:r>
              <a:rPr lang="es-MX" sz="2400" dirty="0" smtClean="0">
                <a:solidFill>
                  <a:schemeClr val="tx1"/>
                </a:solidFill>
              </a:rPr>
              <a:t>Honestidad</a:t>
            </a:r>
            <a:br>
              <a:rPr lang="es-MX" sz="2400" dirty="0" smtClean="0">
                <a:solidFill>
                  <a:schemeClr val="tx1"/>
                </a:solidFill>
              </a:rPr>
            </a:br>
            <a:r>
              <a:rPr lang="es-MX" sz="2400" dirty="0" err="1" smtClean="0">
                <a:solidFill>
                  <a:schemeClr val="tx1"/>
                </a:solidFill>
              </a:rPr>
              <a:t>Deceit</a:t>
            </a:r>
            <a:r>
              <a:rPr lang="es-MX" sz="2400" dirty="0" smtClean="0">
                <a:solidFill>
                  <a:schemeClr val="tx1"/>
                </a:solidFill>
              </a:rPr>
              <a:t> and </a:t>
            </a:r>
            <a:r>
              <a:rPr lang="es-MX" sz="2400" dirty="0" err="1" smtClean="0">
                <a:solidFill>
                  <a:schemeClr val="tx1"/>
                </a:solidFill>
              </a:rPr>
              <a:t>Dishonesty</a:t>
            </a:r>
            <a:r>
              <a:rPr lang="es-MX" sz="2400" dirty="0" smtClean="0">
                <a:solidFill>
                  <a:schemeClr val="tx1"/>
                </a:solidFill>
              </a:rPr>
              <a:t> vs </a:t>
            </a:r>
            <a:r>
              <a:rPr lang="es-MX" sz="2400" dirty="0" err="1" smtClean="0">
                <a:solidFill>
                  <a:schemeClr val="tx1"/>
                </a:solidFill>
              </a:rPr>
              <a:t>Integrity</a:t>
            </a:r>
            <a:r>
              <a:rPr lang="es-MX" sz="2400" dirty="0" smtClean="0">
                <a:solidFill>
                  <a:schemeClr val="tx1"/>
                </a:solidFill>
              </a:rPr>
              <a:t> and </a:t>
            </a:r>
            <a:r>
              <a:rPr lang="es-MX" sz="2400" dirty="0" err="1">
                <a:solidFill>
                  <a:schemeClr val="tx1"/>
                </a:solidFill>
              </a:rPr>
              <a:t>H</a:t>
            </a:r>
            <a:r>
              <a:rPr lang="es-MX" sz="2400" dirty="0" err="1" smtClean="0">
                <a:solidFill>
                  <a:schemeClr val="tx1"/>
                </a:solidFill>
              </a:rPr>
              <a:t>onesty</a:t>
            </a:r>
            <a:r>
              <a:rPr lang="es-MX" sz="2400" dirty="0" smtClean="0">
                <a:solidFill>
                  <a:schemeClr val="tx1"/>
                </a:solidFill>
              </a:rPr>
              <a:t> </a:t>
            </a:r>
            <a:endParaRPr lang="es-MX" sz="2400" dirty="0">
              <a:solidFill>
                <a:schemeClr val="tx1"/>
              </a:solidFill>
            </a:endParaRPr>
          </a:p>
        </p:txBody>
      </p:sp>
    </p:spTree>
    <p:extLst>
      <p:ext uri="{BB962C8B-B14F-4D97-AF65-F5344CB8AC3E}">
        <p14:creationId xmlns:p14="http://schemas.microsoft.com/office/powerpoint/2010/main" val="37709325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404664"/>
            <a:ext cx="8208912" cy="939560"/>
          </a:xfrm>
        </p:spPr>
        <p:txBody>
          <a:bodyPr>
            <a:normAutofit fontScale="62500" lnSpcReduction="20000"/>
          </a:bodyPr>
          <a:lstStyle/>
          <a:p>
            <a:pPr marL="109728" indent="0" algn="ctr">
              <a:buNone/>
            </a:pPr>
            <a:r>
              <a:rPr lang="es-ES" sz="4800" b="1" dirty="0" smtClean="0"/>
              <a:t>RECICLAR = TRANSFORMAR</a:t>
            </a:r>
          </a:p>
          <a:p>
            <a:pPr marL="109728" indent="0" algn="ctr">
              <a:buNone/>
            </a:pPr>
            <a:r>
              <a:rPr lang="es-ES" sz="4800" b="1" dirty="0" smtClean="0"/>
              <a:t>RECYCLING  = TO TRANSFORM  </a:t>
            </a:r>
            <a:endParaRPr lang="es-MX" sz="4800" b="1" dirty="0"/>
          </a:p>
        </p:txBody>
      </p:sp>
      <p:pic>
        <p:nvPicPr>
          <p:cNvPr id="5122" name="Picture 2" descr="C:\Users\cofimich\Pictures\imagesCAVHHSY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56309"/>
            <a:ext cx="6883151" cy="450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0328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11960" y="2660288"/>
            <a:ext cx="874440" cy="778098"/>
          </a:xfrm>
        </p:spPr>
        <p:txBody>
          <a:bodyPr>
            <a:noAutofit/>
          </a:bodyPr>
          <a:lstStyle/>
          <a:p>
            <a:r>
              <a:rPr lang="es-ES" sz="8000" dirty="0" smtClean="0"/>
              <a:t>=</a:t>
            </a:r>
            <a:endParaRPr lang="es-MX" sz="8000" dirty="0"/>
          </a:p>
        </p:txBody>
      </p:sp>
      <p:pic>
        <p:nvPicPr>
          <p:cNvPr id="6146" name="Picture 2" descr="C:\Users\cofimich\Pictur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083779"/>
            <a:ext cx="3744415" cy="385738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cofimich\Pictures\echo de plast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381" y="908720"/>
            <a:ext cx="2867270" cy="18955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cofimich\Pictures\ROJO-OSTION%20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1381" y="3012473"/>
            <a:ext cx="2040482" cy="304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881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Support  the working class, using diverse financial products that cover their needs, to provide services that are distinguished by quality and that provide opportunity , by providing access to the formal financial system. </a:t>
            </a:r>
          </a:p>
          <a:p>
            <a:pPr marL="109728" indent="0">
              <a:buNone/>
            </a:pPr>
            <a:r>
              <a:rPr lang="en-US" dirty="0" smtClean="0"/>
              <a:t>We commit to offer citizens quality services that promote opportunity .  We resolve to handle the credit application within 5 days from submission of all documents. </a:t>
            </a:r>
            <a:endParaRPr lang="en-US" dirty="0"/>
          </a:p>
        </p:txBody>
      </p:sp>
      <p:sp>
        <p:nvSpPr>
          <p:cNvPr id="3" name="Title 2"/>
          <p:cNvSpPr>
            <a:spLocks noGrp="1"/>
          </p:cNvSpPr>
          <p:nvPr>
            <p:ph type="title"/>
          </p:nvPr>
        </p:nvSpPr>
        <p:spPr/>
        <p:txBody>
          <a:bodyPr/>
          <a:lstStyle/>
          <a:p>
            <a:r>
              <a:rPr lang="en-US" dirty="0" smtClean="0"/>
              <a:t>		Mission </a:t>
            </a:r>
            <a:endParaRPr lang="en-US" dirty="0"/>
          </a:p>
        </p:txBody>
      </p:sp>
    </p:spTree>
    <p:extLst>
      <p:ext uri="{BB962C8B-B14F-4D97-AF65-F5344CB8AC3E}">
        <p14:creationId xmlns:p14="http://schemas.microsoft.com/office/powerpoint/2010/main" val="9110233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ofimich\Pictures\recicla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3790666" cy="344606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cofimich\Pictures\imagesCAANT5W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305" y="3789040"/>
            <a:ext cx="377250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cofimich\Pictures\imagesCAHU06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06" y="548680"/>
            <a:ext cx="3772507" cy="2875160"/>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3975829" y="2852340"/>
            <a:ext cx="946448" cy="1143000"/>
          </a:xfrm>
        </p:spPr>
        <p:txBody>
          <a:bodyPr>
            <a:noAutofit/>
          </a:bodyPr>
          <a:lstStyle/>
          <a:p>
            <a:r>
              <a:rPr lang="es-ES" sz="8800" dirty="0" smtClean="0"/>
              <a:t>=</a:t>
            </a:r>
            <a:endParaRPr lang="es-MX" sz="8800" dirty="0"/>
          </a:p>
        </p:txBody>
      </p:sp>
    </p:spTree>
    <p:extLst>
      <p:ext uri="{BB962C8B-B14F-4D97-AF65-F5344CB8AC3E}">
        <p14:creationId xmlns:p14="http://schemas.microsoft.com/office/powerpoint/2010/main" val="14726935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MX" sz="2000" dirty="0" smtClean="0"/>
              <a:t>En México cada </a:t>
            </a:r>
            <a:r>
              <a:rPr lang="es-MX" sz="2000" dirty="0"/>
              <a:t>persona desecha en un año alrededor de 13 kilos de latas de aluminio y hojalata.</a:t>
            </a:r>
            <a:br>
              <a:rPr lang="es-MX" sz="2000" dirty="0"/>
            </a:br>
            <a:endParaRPr lang="es-MX" sz="2000" dirty="0"/>
          </a:p>
          <a:p>
            <a:r>
              <a:rPr lang="es-MX" sz="2000" dirty="0" smtClean="0"/>
              <a:t>Una </a:t>
            </a:r>
            <a:r>
              <a:rPr lang="es-MX" sz="2000" dirty="0"/>
              <a:t>lata de aluminio continúa siendo un residuo sólido después de 500 </a:t>
            </a:r>
            <a:r>
              <a:rPr lang="es-MX" sz="2000" dirty="0" smtClean="0"/>
              <a:t>años.</a:t>
            </a:r>
          </a:p>
          <a:p>
            <a:r>
              <a:rPr lang="es-MX" sz="2000" dirty="0" smtClean="0"/>
              <a:t>----------------------------------------------------</a:t>
            </a:r>
          </a:p>
          <a:p>
            <a:r>
              <a:rPr lang="es-MX" sz="2000" dirty="0" smtClean="0"/>
              <a:t>In </a:t>
            </a:r>
            <a:r>
              <a:rPr lang="es-MX" sz="2000" dirty="0" err="1" smtClean="0"/>
              <a:t>Mexico</a:t>
            </a:r>
            <a:r>
              <a:rPr lang="es-MX" sz="2000" dirty="0" smtClean="0"/>
              <a:t>,  </a:t>
            </a:r>
            <a:r>
              <a:rPr lang="es-MX" sz="2000" dirty="0" err="1" smtClean="0"/>
              <a:t>every</a:t>
            </a:r>
            <a:r>
              <a:rPr lang="es-MX" sz="2000" dirty="0" smtClean="0"/>
              <a:t>  </a:t>
            </a:r>
            <a:r>
              <a:rPr lang="es-MX" sz="2000" dirty="0" err="1" smtClean="0"/>
              <a:t>person</a:t>
            </a:r>
            <a:r>
              <a:rPr lang="es-MX" sz="2000" dirty="0" smtClean="0"/>
              <a:t>  </a:t>
            </a:r>
            <a:r>
              <a:rPr lang="es-MX" sz="2000" dirty="0" err="1" smtClean="0"/>
              <a:t>throws</a:t>
            </a:r>
            <a:r>
              <a:rPr lang="es-MX" sz="2000" dirty="0" smtClean="0"/>
              <a:t>  </a:t>
            </a:r>
            <a:r>
              <a:rPr lang="es-MX" sz="2000" dirty="0" err="1" smtClean="0"/>
              <a:t>away</a:t>
            </a:r>
            <a:r>
              <a:rPr lang="es-MX" sz="2000" dirty="0" smtClean="0"/>
              <a:t>  13 kilos of </a:t>
            </a:r>
            <a:r>
              <a:rPr lang="es-MX" sz="2000" dirty="0" err="1" smtClean="0"/>
              <a:t>aluminuim</a:t>
            </a:r>
            <a:r>
              <a:rPr lang="es-MX" sz="2000" dirty="0" smtClean="0"/>
              <a:t> and </a:t>
            </a:r>
            <a:r>
              <a:rPr lang="es-MX" sz="2000" dirty="0" err="1" smtClean="0"/>
              <a:t>tin</a:t>
            </a:r>
            <a:r>
              <a:rPr lang="es-MX" sz="2000" dirty="0" smtClean="0"/>
              <a:t> </a:t>
            </a:r>
            <a:r>
              <a:rPr lang="es-MX" sz="2000" dirty="0" err="1" smtClean="0"/>
              <a:t>cans</a:t>
            </a:r>
            <a:r>
              <a:rPr lang="es-MX" sz="2000" dirty="0" smtClean="0"/>
              <a:t> per </a:t>
            </a:r>
            <a:r>
              <a:rPr lang="es-MX" sz="2000" dirty="0" err="1" smtClean="0"/>
              <a:t>year</a:t>
            </a:r>
            <a:r>
              <a:rPr lang="es-MX" sz="2000" dirty="0" smtClean="0"/>
              <a:t>. </a:t>
            </a:r>
          </a:p>
          <a:p>
            <a:endParaRPr lang="es-MX" sz="2000" dirty="0"/>
          </a:p>
          <a:p>
            <a:r>
              <a:rPr lang="es-MX" sz="2000" dirty="0" err="1" smtClean="0"/>
              <a:t>An</a:t>
            </a:r>
            <a:r>
              <a:rPr lang="es-MX" sz="2000" dirty="0" smtClean="0"/>
              <a:t> </a:t>
            </a:r>
            <a:r>
              <a:rPr lang="es-MX" sz="2000" dirty="0" err="1" smtClean="0"/>
              <a:t>aluminuim</a:t>
            </a:r>
            <a:r>
              <a:rPr lang="es-MX" sz="2000" dirty="0" smtClean="0"/>
              <a:t> can </a:t>
            </a:r>
            <a:r>
              <a:rPr lang="es-MX" sz="2000" dirty="0" err="1" smtClean="0"/>
              <a:t>remains</a:t>
            </a:r>
            <a:r>
              <a:rPr lang="es-MX" sz="2000" dirty="0" smtClean="0"/>
              <a:t> a </a:t>
            </a:r>
            <a:r>
              <a:rPr lang="es-MX" sz="2000" dirty="0" err="1" smtClean="0"/>
              <a:t>solid</a:t>
            </a:r>
            <a:r>
              <a:rPr lang="es-MX" sz="2000" dirty="0" smtClean="0"/>
              <a:t>  </a:t>
            </a:r>
            <a:r>
              <a:rPr lang="es-MX" sz="2000" dirty="0" err="1" smtClean="0"/>
              <a:t>for</a:t>
            </a:r>
            <a:r>
              <a:rPr lang="es-MX" sz="2000" dirty="0" smtClean="0"/>
              <a:t>  </a:t>
            </a:r>
            <a:r>
              <a:rPr lang="es-MX" sz="2000" dirty="0" err="1" smtClean="0"/>
              <a:t>over</a:t>
            </a:r>
            <a:r>
              <a:rPr lang="es-MX" sz="2000" dirty="0" smtClean="0"/>
              <a:t>  500 </a:t>
            </a:r>
            <a:r>
              <a:rPr lang="es-MX" sz="2000" dirty="0" err="1" smtClean="0"/>
              <a:t>years</a:t>
            </a:r>
            <a:r>
              <a:rPr lang="es-MX" sz="2000" dirty="0" smtClean="0"/>
              <a:t> </a:t>
            </a:r>
          </a:p>
          <a:p>
            <a:endParaRPr lang="es-MX" sz="2000" dirty="0"/>
          </a:p>
        </p:txBody>
      </p:sp>
      <p:sp>
        <p:nvSpPr>
          <p:cNvPr id="3" name="2 Título"/>
          <p:cNvSpPr>
            <a:spLocks noGrp="1"/>
          </p:cNvSpPr>
          <p:nvPr>
            <p:ph type="title"/>
          </p:nvPr>
        </p:nvSpPr>
        <p:spPr/>
        <p:txBody>
          <a:bodyPr/>
          <a:lstStyle/>
          <a:p>
            <a:r>
              <a:rPr lang="es-MX" dirty="0" smtClean="0"/>
              <a:t>Aluminio</a:t>
            </a:r>
            <a:endParaRPr lang="es-MX" dirty="0"/>
          </a:p>
        </p:txBody>
      </p:sp>
    </p:spTree>
    <p:extLst>
      <p:ext uri="{BB962C8B-B14F-4D97-AF65-F5344CB8AC3E}">
        <p14:creationId xmlns:p14="http://schemas.microsoft.com/office/powerpoint/2010/main" val="1514173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764704"/>
            <a:ext cx="8280920" cy="1224136"/>
          </a:xfrm>
        </p:spPr>
        <p:txBody>
          <a:bodyPr>
            <a:normAutofit fontScale="92500" lnSpcReduction="20000"/>
          </a:bodyPr>
          <a:lstStyle/>
          <a:p>
            <a:r>
              <a:rPr lang="es-MX" sz="3200" dirty="0" smtClean="0"/>
              <a:t>Mesa elaborada con partes de autos y llantas</a:t>
            </a:r>
            <a:r>
              <a:rPr lang="es-MX" dirty="0" smtClean="0"/>
              <a:t>.</a:t>
            </a:r>
          </a:p>
          <a:p>
            <a:r>
              <a:rPr lang="es-MX" dirty="0" err="1" smtClean="0"/>
              <a:t>Constructed</a:t>
            </a:r>
            <a:r>
              <a:rPr lang="es-MX" dirty="0" smtClean="0"/>
              <a:t> </a:t>
            </a:r>
            <a:r>
              <a:rPr lang="es-MX" dirty="0" err="1" smtClean="0"/>
              <a:t>table</a:t>
            </a:r>
            <a:r>
              <a:rPr lang="es-MX" dirty="0" smtClean="0"/>
              <a:t> </a:t>
            </a:r>
            <a:r>
              <a:rPr lang="es-MX" dirty="0" err="1" smtClean="0"/>
              <a:t>with</a:t>
            </a:r>
            <a:r>
              <a:rPr lang="es-MX" dirty="0" smtClean="0"/>
              <a:t> auto </a:t>
            </a:r>
            <a:r>
              <a:rPr lang="es-MX" dirty="0" err="1" smtClean="0"/>
              <a:t>parts</a:t>
            </a:r>
            <a:r>
              <a:rPr lang="es-MX" dirty="0" smtClean="0"/>
              <a:t> and tires .</a:t>
            </a:r>
            <a:endParaRPr lang="es-MX" dirty="0"/>
          </a:p>
        </p:txBody>
      </p:sp>
      <p:pic>
        <p:nvPicPr>
          <p:cNvPr id="1026" name="Picture 2" descr="http://www.decorahoy.com/wp-content/uploads/2008/04/junk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204864"/>
            <a:ext cx="4983543"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9577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cofimich\Pictures\imagesCAY9T1Y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526" y="3284984"/>
            <a:ext cx="4290898" cy="313286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cofimich\Pictures\carton%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0648"/>
            <a:ext cx="4289424" cy="3024336"/>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cofimich\Pictures\imagesCAMF2F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772816"/>
            <a:ext cx="3224404" cy="3384376"/>
          </a:xfrm>
          <a:prstGeom prst="rect">
            <a:avLst/>
          </a:prstGeom>
          <a:noFill/>
          <a:extLst>
            <a:ext uri="{909E8E84-426E-40DD-AFC4-6F175D3DCCD1}">
              <a14:hiddenFill xmlns:a14="http://schemas.microsoft.com/office/drawing/2010/main">
                <a:solidFill>
                  <a:srgbClr val="FFFFFF"/>
                </a:solidFill>
              </a14:hiddenFill>
            </a:ext>
          </a:extLst>
        </p:spPr>
      </p:pic>
      <p:sp>
        <p:nvSpPr>
          <p:cNvPr id="7" name="6 Marcador de contenido"/>
          <p:cNvSpPr>
            <a:spLocks noGrp="1"/>
          </p:cNvSpPr>
          <p:nvPr>
            <p:ph idx="1"/>
          </p:nvPr>
        </p:nvSpPr>
        <p:spPr>
          <a:xfrm>
            <a:off x="251520" y="279239"/>
            <a:ext cx="4208972" cy="939560"/>
          </a:xfrm>
        </p:spPr>
        <p:txBody>
          <a:bodyPr>
            <a:noAutofit/>
          </a:bodyPr>
          <a:lstStyle/>
          <a:p>
            <a:r>
              <a:rPr lang="es-ES" sz="3200" dirty="0" smtClean="0"/>
              <a:t>CARTÓN Y PAPEL</a:t>
            </a:r>
          </a:p>
          <a:p>
            <a:r>
              <a:rPr lang="es-ES" sz="3200" dirty="0" smtClean="0"/>
              <a:t>Boxes and </a:t>
            </a:r>
            <a:r>
              <a:rPr lang="es-ES" sz="3200" dirty="0" err="1" smtClean="0"/>
              <a:t>Paper</a:t>
            </a:r>
            <a:r>
              <a:rPr lang="es-ES" sz="3200" dirty="0" smtClean="0"/>
              <a:t> </a:t>
            </a:r>
            <a:endParaRPr lang="es-MX" sz="3200" dirty="0"/>
          </a:p>
        </p:txBody>
      </p:sp>
      <p:sp>
        <p:nvSpPr>
          <p:cNvPr id="4" name="3 Título"/>
          <p:cNvSpPr>
            <a:spLocks noGrp="1"/>
          </p:cNvSpPr>
          <p:nvPr>
            <p:ph type="title"/>
          </p:nvPr>
        </p:nvSpPr>
        <p:spPr>
          <a:xfrm>
            <a:off x="3492647" y="2893504"/>
            <a:ext cx="586408" cy="967544"/>
          </a:xfrm>
        </p:spPr>
        <p:txBody>
          <a:bodyPr>
            <a:noAutofit/>
          </a:bodyPr>
          <a:lstStyle/>
          <a:p>
            <a:r>
              <a:rPr lang="es-ES" sz="7200" dirty="0" smtClean="0"/>
              <a:t>=</a:t>
            </a:r>
            <a:endParaRPr lang="es-MX" sz="7200" dirty="0"/>
          </a:p>
        </p:txBody>
      </p:sp>
    </p:spTree>
    <p:extLst>
      <p:ext uri="{BB962C8B-B14F-4D97-AF65-F5344CB8AC3E}">
        <p14:creationId xmlns:p14="http://schemas.microsoft.com/office/powerpoint/2010/main" val="3905702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a:spLocks noGrp="1"/>
          </p:cNvSpPr>
          <p:nvPr>
            <p:ph idx="1"/>
          </p:nvPr>
        </p:nvSpPr>
        <p:spPr>
          <a:xfrm>
            <a:off x="539750" y="404664"/>
            <a:ext cx="8229600" cy="4525963"/>
          </a:xfrm>
        </p:spPr>
        <p:txBody>
          <a:bodyPr>
            <a:normAutofit/>
          </a:bodyPr>
          <a:lstStyle/>
          <a:p>
            <a:pPr algn="ctr"/>
            <a:r>
              <a:rPr lang="es-MX" sz="3200" dirty="0" smtClean="0"/>
              <a:t>Elaborados con botellas vidrio reciclado.    </a:t>
            </a:r>
            <a:r>
              <a:rPr lang="es-MX" sz="3200" dirty="0" err="1" smtClean="0"/>
              <a:t>Vases</a:t>
            </a:r>
            <a:r>
              <a:rPr lang="es-MX" sz="3200" dirty="0" smtClean="0"/>
              <a:t> </a:t>
            </a:r>
            <a:r>
              <a:rPr lang="es-MX" sz="3200" dirty="0" err="1" smtClean="0"/>
              <a:t>designed</a:t>
            </a:r>
            <a:r>
              <a:rPr lang="es-MX" sz="3200" dirty="0" smtClean="0"/>
              <a:t> </a:t>
            </a:r>
            <a:r>
              <a:rPr lang="es-MX" sz="3200" dirty="0" err="1" smtClean="0"/>
              <a:t>from</a:t>
            </a:r>
            <a:r>
              <a:rPr lang="es-MX" sz="3200" dirty="0" smtClean="0"/>
              <a:t> </a:t>
            </a:r>
            <a:r>
              <a:rPr lang="es-MX" sz="3200" dirty="0" err="1" smtClean="0"/>
              <a:t>recycled</a:t>
            </a:r>
            <a:r>
              <a:rPr lang="es-MX" sz="3200" dirty="0"/>
              <a:t> </a:t>
            </a:r>
            <a:r>
              <a:rPr lang="es-MX" sz="3200" dirty="0" err="1" smtClean="0"/>
              <a:t>glass</a:t>
            </a:r>
            <a:r>
              <a:rPr lang="es-MX" sz="3200" dirty="0" smtClean="0"/>
              <a:t> </a:t>
            </a:r>
            <a:r>
              <a:rPr lang="es-MX" sz="3200" dirty="0" err="1" smtClean="0"/>
              <a:t>bottles</a:t>
            </a:r>
            <a:r>
              <a:rPr lang="es-MX" sz="3200" dirty="0" smtClean="0"/>
              <a:t> </a:t>
            </a:r>
            <a:endParaRPr lang="es-MX" sz="3200" dirty="0"/>
          </a:p>
          <a:p>
            <a:pPr algn="ctr"/>
            <a:endParaRPr lang="es-MX" sz="3200" dirty="0"/>
          </a:p>
        </p:txBody>
      </p:sp>
      <p:pic>
        <p:nvPicPr>
          <p:cNvPr id="5" name="Picture 2" descr="http://19bis.com/objectbis/wp-content/uploads/2008/08/botella-de-vidri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0" y="1988840"/>
            <a:ext cx="4419600" cy="3915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633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92100" y="332656"/>
            <a:ext cx="8229600" cy="1731648"/>
          </a:xfrm>
        </p:spPr>
        <p:txBody>
          <a:bodyPr>
            <a:normAutofit lnSpcReduction="10000"/>
          </a:bodyPr>
          <a:lstStyle/>
          <a:p>
            <a:r>
              <a:rPr lang="es-ES" sz="1800" dirty="0" smtClean="0"/>
              <a:t>Con estas acciones por cada tonelada de materiales de desecho evitamos  la tala de 20 arboles y la perforación indiscriminada  de posos petroleros en mares. </a:t>
            </a:r>
          </a:p>
          <a:p>
            <a:r>
              <a:rPr lang="es-ES" sz="1800" dirty="0" err="1" smtClean="0"/>
              <a:t>With</a:t>
            </a:r>
            <a:r>
              <a:rPr lang="es-ES" sz="1800" dirty="0" smtClean="0"/>
              <a:t> </a:t>
            </a:r>
            <a:r>
              <a:rPr lang="es-ES" sz="1800" dirty="0" err="1" smtClean="0"/>
              <a:t>these</a:t>
            </a:r>
            <a:r>
              <a:rPr lang="es-ES" sz="1800" dirty="0" smtClean="0"/>
              <a:t> </a:t>
            </a:r>
            <a:r>
              <a:rPr lang="es-ES" sz="1800" dirty="0" err="1" smtClean="0"/>
              <a:t>actions</a:t>
            </a:r>
            <a:r>
              <a:rPr lang="es-ES" sz="1800" dirty="0" smtClean="0"/>
              <a:t> </a:t>
            </a:r>
            <a:r>
              <a:rPr lang="es-ES" sz="1800" dirty="0" err="1" smtClean="0"/>
              <a:t>for</a:t>
            </a:r>
            <a:r>
              <a:rPr lang="es-ES" sz="1800" dirty="0" smtClean="0"/>
              <a:t> </a:t>
            </a:r>
            <a:r>
              <a:rPr lang="es-ES" sz="1800" dirty="0" err="1" smtClean="0"/>
              <a:t>every</a:t>
            </a:r>
            <a:r>
              <a:rPr lang="es-ES" sz="1800" dirty="0" smtClean="0"/>
              <a:t> ton of </a:t>
            </a:r>
            <a:r>
              <a:rPr lang="es-ES" sz="1800" dirty="0" err="1" smtClean="0"/>
              <a:t>waste</a:t>
            </a:r>
            <a:r>
              <a:rPr lang="es-ES" sz="1800" dirty="0" smtClean="0"/>
              <a:t> </a:t>
            </a:r>
            <a:r>
              <a:rPr lang="es-ES" sz="1800" dirty="0" err="1" smtClean="0"/>
              <a:t>materials</a:t>
            </a:r>
            <a:r>
              <a:rPr lang="es-ES" sz="1800" dirty="0" smtClean="0"/>
              <a:t>, </a:t>
            </a:r>
            <a:r>
              <a:rPr lang="es-ES" sz="1800" dirty="0" err="1" smtClean="0"/>
              <a:t>we</a:t>
            </a:r>
            <a:r>
              <a:rPr lang="es-ES" sz="1800" dirty="0" smtClean="0"/>
              <a:t> </a:t>
            </a:r>
            <a:r>
              <a:rPr lang="es-ES" sz="1800" dirty="0" err="1" smtClean="0"/>
              <a:t>prevent</a:t>
            </a:r>
            <a:r>
              <a:rPr lang="es-ES" sz="1800" dirty="0" smtClean="0"/>
              <a:t> </a:t>
            </a:r>
            <a:r>
              <a:rPr lang="es-ES" sz="1800" dirty="0" err="1" smtClean="0"/>
              <a:t>the</a:t>
            </a:r>
            <a:r>
              <a:rPr lang="es-ES" sz="1800" dirty="0" smtClean="0"/>
              <a:t> </a:t>
            </a:r>
            <a:r>
              <a:rPr lang="es-ES" sz="1800" dirty="0" err="1" smtClean="0"/>
              <a:t>cutting</a:t>
            </a:r>
            <a:r>
              <a:rPr lang="es-ES" sz="1800" dirty="0" smtClean="0"/>
              <a:t> </a:t>
            </a:r>
            <a:r>
              <a:rPr lang="es-ES" sz="1800" dirty="0" err="1" smtClean="0"/>
              <a:t>down</a:t>
            </a:r>
            <a:r>
              <a:rPr lang="es-ES" sz="1800" dirty="0" smtClean="0"/>
              <a:t> of  20 </a:t>
            </a:r>
            <a:r>
              <a:rPr lang="es-ES" sz="1800" dirty="0" err="1" smtClean="0"/>
              <a:t>trees</a:t>
            </a:r>
            <a:r>
              <a:rPr lang="es-ES" sz="1800" dirty="0" smtClean="0"/>
              <a:t> and </a:t>
            </a:r>
            <a:r>
              <a:rPr lang="es-ES" sz="1800" dirty="0" err="1" smtClean="0"/>
              <a:t>the</a:t>
            </a:r>
            <a:r>
              <a:rPr lang="es-ES" sz="1800" dirty="0" smtClean="0"/>
              <a:t> </a:t>
            </a:r>
            <a:r>
              <a:rPr lang="es-ES" sz="1800" dirty="0" err="1" smtClean="0"/>
              <a:t>indiscriminate</a:t>
            </a:r>
            <a:r>
              <a:rPr lang="es-ES" sz="1800" dirty="0" smtClean="0"/>
              <a:t> </a:t>
            </a:r>
            <a:r>
              <a:rPr lang="es-ES" sz="1800" dirty="0" err="1" smtClean="0"/>
              <a:t>drilling</a:t>
            </a:r>
            <a:r>
              <a:rPr lang="es-ES" sz="1800" dirty="0" smtClean="0"/>
              <a:t> of </a:t>
            </a:r>
            <a:r>
              <a:rPr lang="es-ES" sz="1800" dirty="0" err="1" smtClean="0"/>
              <a:t>oil</a:t>
            </a:r>
            <a:r>
              <a:rPr lang="es-ES" sz="1800" dirty="0" smtClean="0"/>
              <a:t> </a:t>
            </a:r>
            <a:r>
              <a:rPr lang="es-ES" sz="1800" dirty="0" err="1" smtClean="0"/>
              <a:t>wells</a:t>
            </a:r>
            <a:r>
              <a:rPr lang="es-ES" sz="1800" dirty="0" smtClean="0"/>
              <a:t> in </a:t>
            </a:r>
            <a:r>
              <a:rPr lang="es-ES" sz="1800" dirty="0" err="1" smtClean="0"/>
              <a:t>the</a:t>
            </a:r>
            <a:r>
              <a:rPr lang="es-ES" sz="1800" dirty="0"/>
              <a:t> </a:t>
            </a:r>
            <a:r>
              <a:rPr lang="es-ES" sz="1800" dirty="0" err="1" smtClean="0"/>
              <a:t>ocean</a:t>
            </a:r>
            <a:r>
              <a:rPr lang="es-ES" sz="1800" dirty="0" smtClean="0"/>
              <a:t>.   </a:t>
            </a:r>
            <a:endParaRPr lang="es-MX" sz="1800" dirty="0"/>
          </a:p>
        </p:txBody>
      </p:sp>
      <p:pic>
        <p:nvPicPr>
          <p:cNvPr id="1026" name="Picture 2" descr="C:\Users\cofimich\Pictures\imagesCAZ0BRY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484" y="1947182"/>
            <a:ext cx="3936603" cy="26339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ofimich\Pictures\imagesCAT5ZX0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50" y="1953380"/>
            <a:ext cx="3864334" cy="26277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ofimich\Pictures\imagesCAW8IWJ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319" y="4581128"/>
            <a:ext cx="3489052" cy="194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451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ofimich\Pictures\imagesCAY0EC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4664"/>
            <a:ext cx="5496397" cy="547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612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MX" sz="1800" dirty="0" smtClean="0"/>
              <a:t>Sustancia de tipo orgánico que se obtiene de la fermentación de residuos orgánicos, mediante procesos aerobios o anaerobios. Es de color negro y se utiliza como corrector de suelos. </a:t>
            </a:r>
          </a:p>
          <a:p>
            <a:r>
              <a:rPr lang="es-MX" sz="1800" dirty="0" err="1" smtClean="0"/>
              <a:t>Organic</a:t>
            </a:r>
            <a:r>
              <a:rPr lang="es-MX" sz="1800" dirty="0" smtClean="0"/>
              <a:t> </a:t>
            </a:r>
            <a:r>
              <a:rPr lang="es-MX" sz="1800" dirty="0" err="1" smtClean="0"/>
              <a:t>type</a:t>
            </a:r>
            <a:r>
              <a:rPr lang="es-MX" sz="1800" dirty="0" smtClean="0"/>
              <a:t> </a:t>
            </a:r>
            <a:r>
              <a:rPr lang="es-MX" sz="1800" dirty="0" err="1" smtClean="0"/>
              <a:t>sustance</a:t>
            </a:r>
            <a:r>
              <a:rPr lang="es-MX" sz="1800" dirty="0" smtClean="0"/>
              <a:t> </a:t>
            </a:r>
            <a:r>
              <a:rPr lang="es-MX" sz="1800" dirty="0" err="1" smtClean="0"/>
              <a:t>that</a:t>
            </a:r>
            <a:r>
              <a:rPr lang="es-MX" sz="1800" dirty="0" smtClean="0"/>
              <a:t> </a:t>
            </a:r>
            <a:r>
              <a:rPr lang="es-MX" sz="1800" dirty="0" err="1" smtClean="0"/>
              <a:t>is</a:t>
            </a:r>
            <a:r>
              <a:rPr lang="es-MX" sz="1800" dirty="0" smtClean="0"/>
              <a:t> </a:t>
            </a:r>
            <a:r>
              <a:rPr lang="es-MX" sz="1800" dirty="0" err="1" smtClean="0"/>
              <a:t>obtained</a:t>
            </a:r>
            <a:r>
              <a:rPr lang="es-MX" sz="1800" dirty="0" smtClean="0"/>
              <a:t> </a:t>
            </a:r>
            <a:r>
              <a:rPr lang="es-MX" sz="1800" dirty="0" err="1" smtClean="0"/>
              <a:t>by</a:t>
            </a:r>
            <a:r>
              <a:rPr lang="es-MX" sz="1800" dirty="0" smtClean="0"/>
              <a:t>  </a:t>
            </a:r>
            <a:r>
              <a:rPr lang="es-MX" sz="1800" dirty="0" err="1" smtClean="0"/>
              <a:t>fermentation</a:t>
            </a:r>
            <a:r>
              <a:rPr lang="es-MX" sz="1800" dirty="0" smtClean="0"/>
              <a:t> </a:t>
            </a:r>
            <a:r>
              <a:rPr lang="es-MX" sz="1800" dirty="0" err="1" smtClean="0"/>
              <a:t>from</a:t>
            </a:r>
            <a:r>
              <a:rPr lang="es-MX" sz="1800" dirty="0" smtClean="0"/>
              <a:t> residual </a:t>
            </a:r>
            <a:r>
              <a:rPr lang="es-MX" sz="1800" dirty="0" err="1" smtClean="0"/>
              <a:t>organic</a:t>
            </a:r>
            <a:r>
              <a:rPr lang="es-MX" sz="1800" dirty="0" smtClean="0"/>
              <a:t> </a:t>
            </a:r>
            <a:r>
              <a:rPr lang="es-MX" sz="1800" dirty="0" err="1" smtClean="0"/>
              <a:t>materials</a:t>
            </a:r>
            <a:r>
              <a:rPr lang="es-MX" sz="1800" dirty="0" smtClean="0"/>
              <a:t>,  </a:t>
            </a:r>
            <a:r>
              <a:rPr lang="es-MX" sz="1800" dirty="0" err="1" smtClean="0"/>
              <a:t>by</a:t>
            </a:r>
            <a:r>
              <a:rPr lang="es-MX" sz="1800" dirty="0" smtClean="0"/>
              <a:t> a </a:t>
            </a:r>
            <a:r>
              <a:rPr lang="es-MX" sz="1800" dirty="0" err="1" smtClean="0"/>
              <a:t>process</a:t>
            </a:r>
            <a:r>
              <a:rPr lang="es-MX" sz="1800" dirty="0" smtClean="0"/>
              <a:t> </a:t>
            </a:r>
            <a:r>
              <a:rPr lang="es-MX" sz="1800" dirty="0" err="1" smtClean="0"/>
              <a:t>using</a:t>
            </a:r>
            <a:r>
              <a:rPr lang="es-MX" sz="1800" dirty="0" smtClean="0"/>
              <a:t> aerobic and </a:t>
            </a:r>
            <a:r>
              <a:rPr lang="es-MX" sz="1800" dirty="0" err="1" smtClean="0"/>
              <a:t>anaerobic</a:t>
            </a:r>
            <a:r>
              <a:rPr lang="es-MX" sz="1800" dirty="0" smtClean="0"/>
              <a:t> bacteria.  </a:t>
            </a:r>
            <a:r>
              <a:rPr lang="es-MX" sz="1800" dirty="0" err="1" smtClean="0"/>
              <a:t>It</a:t>
            </a:r>
            <a:r>
              <a:rPr lang="es-MX" sz="1800" dirty="0" smtClean="0"/>
              <a:t> </a:t>
            </a:r>
            <a:r>
              <a:rPr lang="es-MX" sz="1800" dirty="0" err="1" smtClean="0"/>
              <a:t>is</a:t>
            </a:r>
            <a:r>
              <a:rPr lang="es-MX" sz="1800" dirty="0" smtClean="0"/>
              <a:t> </a:t>
            </a:r>
            <a:r>
              <a:rPr lang="es-MX" sz="1800" dirty="0" err="1" smtClean="0"/>
              <a:t>black</a:t>
            </a:r>
            <a:r>
              <a:rPr lang="es-MX" sz="1800" dirty="0" smtClean="0"/>
              <a:t> in color and </a:t>
            </a:r>
            <a:r>
              <a:rPr lang="es-MX" sz="1800" dirty="0" err="1" smtClean="0"/>
              <a:t>it</a:t>
            </a:r>
            <a:r>
              <a:rPr lang="es-MX" sz="1800" dirty="0" smtClean="0"/>
              <a:t> </a:t>
            </a:r>
            <a:r>
              <a:rPr lang="es-MX" sz="1800" dirty="0" err="1" smtClean="0"/>
              <a:t>is</a:t>
            </a:r>
            <a:r>
              <a:rPr lang="es-MX" sz="1800" dirty="0" smtClean="0"/>
              <a:t> </a:t>
            </a:r>
            <a:r>
              <a:rPr lang="es-MX" sz="1800" dirty="0" err="1" smtClean="0"/>
              <a:t>used</a:t>
            </a:r>
            <a:r>
              <a:rPr lang="es-MX" sz="1800" dirty="0"/>
              <a:t> </a:t>
            </a:r>
            <a:r>
              <a:rPr lang="es-MX" sz="1800" dirty="0" err="1" smtClean="0"/>
              <a:t>to</a:t>
            </a:r>
            <a:r>
              <a:rPr lang="es-MX" sz="1800" dirty="0" smtClean="0"/>
              <a:t> </a:t>
            </a:r>
            <a:r>
              <a:rPr lang="es-MX" sz="1800" dirty="0" err="1" smtClean="0"/>
              <a:t>improve</a:t>
            </a:r>
            <a:r>
              <a:rPr lang="es-MX" sz="1800" dirty="0" smtClean="0"/>
              <a:t> </a:t>
            </a:r>
            <a:r>
              <a:rPr lang="es-MX" sz="1800" dirty="0" err="1" smtClean="0"/>
              <a:t>the</a:t>
            </a:r>
            <a:r>
              <a:rPr lang="es-MX" sz="1800" dirty="0" smtClean="0"/>
              <a:t> </a:t>
            </a:r>
            <a:r>
              <a:rPr lang="es-MX" sz="1800" dirty="0" err="1" smtClean="0"/>
              <a:t>soil</a:t>
            </a:r>
            <a:r>
              <a:rPr lang="es-MX" sz="1800" dirty="0" smtClean="0"/>
              <a:t> </a:t>
            </a:r>
            <a:r>
              <a:rPr lang="es-MX" sz="1800" dirty="0" err="1" smtClean="0"/>
              <a:t>quality</a:t>
            </a:r>
            <a:r>
              <a:rPr lang="es-MX" sz="1800" dirty="0" smtClean="0"/>
              <a:t>.  </a:t>
            </a:r>
          </a:p>
          <a:p>
            <a:endParaRPr lang="es-MX" dirty="0"/>
          </a:p>
        </p:txBody>
      </p:sp>
      <p:sp>
        <p:nvSpPr>
          <p:cNvPr id="5" name="4 Título"/>
          <p:cNvSpPr>
            <a:spLocks noGrp="1"/>
          </p:cNvSpPr>
          <p:nvPr>
            <p:ph type="title"/>
          </p:nvPr>
        </p:nvSpPr>
        <p:spPr/>
        <p:txBody>
          <a:bodyPr>
            <a:normAutofit/>
          </a:bodyPr>
          <a:lstStyle/>
          <a:p>
            <a:pPr algn="ctr"/>
            <a:r>
              <a:rPr lang="es-ES" sz="5400" dirty="0" smtClean="0">
                <a:solidFill>
                  <a:schemeClr val="tx1"/>
                </a:solidFill>
              </a:rPr>
              <a:t>COMPOSTA</a:t>
            </a:r>
            <a:endParaRPr lang="es-MX" sz="5400" dirty="0">
              <a:solidFill>
                <a:schemeClr val="tx1"/>
              </a:solidFill>
            </a:endParaRPr>
          </a:p>
        </p:txBody>
      </p:sp>
      <p:pic>
        <p:nvPicPr>
          <p:cNvPr id="3074" name="Picture 2" descr="C:\Users\cofimich\Pictures\230px-Real_Comp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88082"/>
            <a:ext cx="4176464" cy="278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3750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954555"/>
          </a:xfrm>
        </p:spPr>
        <p:txBody>
          <a:bodyPr/>
          <a:lstStyle/>
          <a:p>
            <a:pPr marL="109728" indent="0">
              <a:buNone/>
            </a:pPr>
            <a:r>
              <a:rPr lang="es-MX" dirty="0" smtClean="0"/>
              <a:t> </a:t>
            </a:r>
          </a:p>
          <a:p>
            <a:endParaRPr lang="es-MX" dirty="0"/>
          </a:p>
        </p:txBody>
      </p:sp>
      <p:sp>
        <p:nvSpPr>
          <p:cNvPr id="3" name="2 Título"/>
          <p:cNvSpPr>
            <a:spLocks noGrp="1"/>
          </p:cNvSpPr>
          <p:nvPr>
            <p:ph type="title"/>
          </p:nvPr>
        </p:nvSpPr>
        <p:spPr/>
        <p:txBody>
          <a:bodyPr>
            <a:normAutofit fontScale="90000"/>
          </a:bodyPr>
          <a:lstStyle/>
          <a:p>
            <a:pPr algn="ctr"/>
            <a:r>
              <a:rPr lang="es-ES" dirty="0" smtClean="0"/>
              <a:t>CREANDO COMPOSTA-</a:t>
            </a:r>
            <a:r>
              <a:rPr lang="es-ES" dirty="0" err="1" smtClean="0"/>
              <a:t>Creating</a:t>
            </a:r>
            <a:r>
              <a:rPr lang="es-ES" dirty="0" smtClean="0"/>
              <a:t> Compost </a:t>
            </a:r>
            <a:endParaRPr lang="es-MX" dirty="0"/>
          </a:p>
        </p:txBody>
      </p:sp>
      <p:pic>
        <p:nvPicPr>
          <p:cNvPr id="7170" name="Picture 2" descr="http://www.santamariagrowshop.com/joomla/images/stories/compost_cy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409" y="1484784"/>
            <a:ext cx="439248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503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Rectangle 10"/>
          <p:cNvSpPr>
            <a:spLocks noChangeArrowheads="1"/>
          </p:cNvSpPr>
          <p:nvPr/>
        </p:nvSpPr>
        <p:spPr bwMode="auto">
          <a:xfrm>
            <a:off x="323528" y="1166555"/>
            <a:ext cx="866505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MEMORIA DESCRIPTIVA DE LA OBRA-</a:t>
            </a:r>
            <a:r>
              <a:rPr kumimoji="0" lang="es-MX" sz="32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Summary</a:t>
            </a:r>
            <a:r>
              <a:rPr kumimoji="0" lang="es-MX"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of </a:t>
            </a:r>
            <a:r>
              <a:rPr kumimoji="0" lang="es-MX" sz="32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Our</a:t>
            </a:r>
            <a:r>
              <a:rPr kumimoji="0" lang="es-MX" sz="3200" b="1" i="0" u="none" strike="noStrike" cap="none" normalizeH="0" dirty="0" smtClean="0">
                <a:ln>
                  <a:noFill/>
                </a:ln>
                <a:solidFill>
                  <a:schemeClr val="tx1"/>
                </a:solidFill>
                <a:effectLst/>
                <a:latin typeface="Cambria" pitchFamily="18" charset="0"/>
                <a:ea typeface="Calibri" pitchFamily="34" charset="0"/>
                <a:cs typeface="Times New Roman" pitchFamily="18" charset="0"/>
              </a:rPr>
              <a:t> </a:t>
            </a:r>
            <a:r>
              <a:rPr kumimoji="0" lang="es-MX" sz="3200" b="1" i="0" u="none" strike="noStrike" cap="none" normalizeH="0" dirty="0" err="1" smtClean="0">
                <a:ln>
                  <a:noFill/>
                </a:ln>
                <a:solidFill>
                  <a:schemeClr val="tx1"/>
                </a:solidFill>
                <a:effectLst/>
                <a:latin typeface="Cambria" pitchFamily="18" charset="0"/>
                <a:ea typeface="Calibri" pitchFamily="34" charset="0"/>
                <a:cs typeface="Times New Roman" pitchFamily="18" charset="0"/>
              </a:rPr>
              <a:t>Work</a:t>
            </a:r>
            <a:r>
              <a:rPr kumimoji="0" lang="es-MX"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LOCALIZACION: MAZAMITLA,  JALISCO, MEXICO.- </a:t>
            </a:r>
            <a:r>
              <a:rPr kumimoji="0" lang="es-MX" sz="3200" b="1" i="0" u="none" strike="noStrike" cap="none" normalizeH="0" baseline="0" dirty="0" err="1" smtClean="0">
                <a:ln>
                  <a:noFill/>
                </a:ln>
                <a:solidFill>
                  <a:schemeClr val="tx1"/>
                </a:solidFill>
                <a:effectLst/>
                <a:latin typeface="Cambria" pitchFamily="18" charset="0"/>
                <a:ea typeface="Calibri" pitchFamily="34" charset="0"/>
                <a:cs typeface="Times New Roman" pitchFamily="18" charset="0"/>
              </a:rPr>
              <a:t>Location</a:t>
            </a:r>
            <a:r>
              <a:rPr kumimoji="0" lang="es-MX" sz="3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endParaRPr kumimoji="0" lang="es-MX" sz="3200" b="1"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ransition spd="slow">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57224" y="1428736"/>
            <a:ext cx="7686700" cy="4525963"/>
          </a:xfrm>
        </p:spPr>
        <p:txBody>
          <a:bodyPr>
            <a:normAutofit fontScale="92500" lnSpcReduction="10000"/>
          </a:bodyPr>
          <a:lstStyle/>
          <a:p>
            <a:pPr>
              <a:buFont typeface="Arial" charset="0"/>
              <a:buChar char="•"/>
            </a:pPr>
            <a:r>
              <a:rPr lang="es-MX" sz="2800" dirty="0" smtClean="0"/>
              <a:t>Responsabilidad- </a:t>
            </a:r>
            <a:r>
              <a:rPr lang="es-MX" sz="2800" dirty="0" err="1" smtClean="0"/>
              <a:t>Responsibility</a:t>
            </a:r>
            <a:r>
              <a:rPr lang="es-MX" sz="2800" dirty="0" smtClean="0"/>
              <a:t> </a:t>
            </a:r>
          </a:p>
          <a:p>
            <a:pPr>
              <a:buFont typeface="Arial" charset="0"/>
              <a:buChar char="•"/>
            </a:pPr>
            <a:endParaRPr lang="es-MX" sz="2800" dirty="0"/>
          </a:p>
          <a:p>
            <a:pPr>
              <a:buFont typeface="Arial" charset="0"/>
              <a:buChar char="•"/>
            </a:pPr>
            <a:r>
              <a:rPr lang="es-MX" sz="2800" dirty="0" smtClean="0"/>
              <a:t>Honestidad- </a:t>
            </a:r>
            <a:r>
              <a:rPr lang="es-MX" sz="2800" dirty="0" err="1" smtClean="0"/>
              <a:t>Honesty</a:t>
            </a:r>
            <a:endParaRPr lang="es-MX" sz="2800" dirty="0" smtClean="0"/>
          </a:p>
          <a:p>
            <a:pPr>
              <a:buFont typeface="Arial" charset="0"/>
              <a:buChar char="•"/>
            </a:pPr>
            <a:endParaRPr lang="es-MX" sz="2800" dirty="0" smtClean="0"/>
          </a:p>
          <a:p>
            <a:pPr>
              <a:buFont typeface="Arial" charset="0"/>
              <a:buChar char="•"/>
            </a:pPr>
            <a:r>
              <a:rPr lang="es-MX" sz="2800" dirty="0" smtClean="0"/>
              <a:t>Integridad- </a:t>
            </a:r>
            <a:r>
              <a:rPr lang="es-MX" sz="2800" dirty="0" err="1" smtClean="0"/>
              <a:t>Integrity</a:t>
            </a:r>
            <a:r>
              <a:rPr lang="es-MX" sz="2800" dirty="0" smtClean="0"/>
              <a:t> </a:t>
            </a:r>
          </a:p>
          <a:p>
            <a:pPr marL="109728" indent="0" algn="ctr">
              <a:buNone/>
            </a:pPr>
            <a:endParaRPr lang="es-MX" sz="2800" dirty="0"/>
          </a:p>
          <a:p>
            <a:pPr marL="109728" indent="0" algn="ctr">
              <a:buNone/>
            </a:pPr>
            <a:r>
              <a:rPr lang="es-MX" sz="2800" dirty="0" smtClean="0"/>
              <a:t>  Armonía y Respeto- </a:t>
            </a:r>
            <a:r>
              <a:rPr lang="es-MX" sz="2800" dirty="0" err="1" smtClean="0"/>
              <a:t>Harmony</a:t>
            </a:r>
            <a:r>
              <a:rPr lang="es-MX" sz="2800" dirty="0" smtClean="0"/>
              <a:t> and </a:t>
            </a:r>
            <a:r>
              <a:rPr lang="es-MX" sz="2800" dirty="0" err="1" smtClean="0"/>
              <a:t>Respect</a:t>
            </a:r>
            <a:endParaRPr lang="es-MX" sz="2800" dirty="0" smtClean="0"/>
          </a:p>
          <a:p>
            <a:pPr>
              <a:buFont typeface="Arial" charset="0"/>
              <a:buChar char="•"/>
            </a:pPr>
            <a:endParaRPr lang="es-MX" sz="2800" dirty="0" smtClean="0"/>
          </a:p>
          <a:p>
            <a:pPr>
              <a:buFont typeface="Arial" charset="0"/>
              <a:buChar char="•"/>
            </a:pPr>
            <a:r>
              <a:rPr lang="es-MX" sz="2800" dirty="0" smtClean="0"/>
              <a:t>Profesionalismo- </a:t>
            </a:r>
            <a:r>
              <a:rPr lang="es-MX" sz="2800" dirty="0" err="1" smtClean="0"/>
              <a:t>Professionalism</a:t>
            </a:r>
            <a:endParaRPr lang="es-MX" sz="2800" dirty="0"/>
          </a:p>
          <a:p>
            <a:pPr>
              <a:buFont typeface="Arial" charset="0"/>
              <a:buChar char="•"/>
            </a:pPr>
            <a:endParaRPr lang="es-MX" sz="2800" dirty="0"/>
          </a:p>
          <a:p>
            <a:pPr>
              <a:buFont typeface="Arial" charset="0"/>
              <a:buChar char="•"/>
            </a:pPr>
            <a:r>
              <a:rPr lang="es-MX" sz="2800" dirty="0" smtClean="0"/>
              <a:t>Confianza- Trust </a:t>
            </a:r>
          </a:p>
          <a:p>
            <a:pPr>
              <a:buFont typeface="Arial" charset="0"/>
              <a:buChar char="•"/>
            </a:pPr>
            <a:endParaRPr lang="es-MX" sz="2800" dirty="0" smtClean="0"/>
          </a:p>
          <a:p>
            <a:endParaRPr lang="es-MX" dirty="0"/>
          </a:p>
        </p:txBody>
      </p:sp>
      <p:sp>
        <p:nvSpPr>
          <p:cNvPr id="3" name="2 Título"/>
          <p:cNvSpPr>
            <a:spLocks noGrp="1"/>
          </p:cNvSpPr>
          <p:nvPr>
            <p:ph type="title"/>
          </p:nvPr>
        </p:nvSpPr>
        <p:spPr/>
        <p:txBody>
          <a:bodyPr/>
          <a:lstStyle/>
          <a:p>
            <a:pPr algn="ctr"/>
            <a:r>
              <a:rPr lang="es-MX" dirty="0" smtClean="0"/>
              <a:t>VALORES-VALUES  </a:t>
            </a:r>
            <a:endParaRPr lang="es-MX"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74848" y="332656"/>
            <a:ext cx="8229600" cy="4525963"/>
          </a:xfrm>
        </p:spPr>
        <p:txBody>
          <a:bodyPr/>
          <a:lstStyle/>
          <a:p>
            <a:pPr algn="just"/>
            <a:r>
              <a:rPr lang="es-MX" dirty="0"/>
              <a:t>CIMENTACION</a:t>
            </a:r>
            <a:r>
              <a:rPr lang="es-MX" dirty="0" smtClean="0"/>
              <a:t>:-- FOUNDATION </a:t>
            </a:r>
            <a:endParaRPr lang="es-MX" dirty="0"/>
          </a:p>
          <a:p>
            <a:pPr marL="109728" indent="0" algn="just">
              <a:buNone/>
            </a:pPr>
            <a:r>
              <a:rPr lang="es-MX" sz="1600" dirty="0" smtClean="0"/>
              <a:t>LA </a:t>
            </a:r>
            <a:r>
              <a:rPr lang="es-MX" sz="1600" dirty="0"/>
              <a:t>GEOLOGIA DEL </a:t>
            </a:r>
            <a:r>
              <a:rPr lang="es-MX" sz="1600" dirty="0" smtClean="0"/>
              <a:t>LUGAR, NOS </a:t>
            </a:r>
            <a:r>
              <a:rPr lang="es-MX" sz="1600" dirty="0"/>
              <a:t>MANIFIESTA UNA ZONA CON ALTAS </a:t>
            </a:r>
            <a:r>
              <a:rPr lang="es-MX" sz="1600" dirty="0" smtClean="0"/>
              <a:t>CONCENTRACIONES </a:t>
            </a:r>
            <a:r>
              <a:rPr lang="es-MX" sz="1600" dirty="0"/>
              <a:t>DE MATERIAL ARCILLAS Y LIMOS EN LA PARTE SUPERIOR DE LA ESTATIGRAFIA. LO QUE NOS OBLIGA A </a:t>
            </a:r>
            <a:r>
              <a:rPr lang="es-MX" sz="1600" dirty="0" smtClean="0"/>
              <a:t>CONSIDERAR, </a:t>
            </a:r>
            <a:r>
              <a:rPr lang="es-MX" sz="1600" dirty="0"/>
              <a:t>EL DESALOJO DE POR LO MENOS 50 CM DE ESPESOR EN LAS VIALIDADES Y LAS ZONAS DE CIMENTACION DE LAS VIVIENDAS</a:t>
            </a:r>
            <a:r>
              <a:rPr lang="es-MX" sz="1600" dirty="0" smtClean="0"/>
              <a:t>. </a:t>
            </a:r>
          </a:p>
          <a:p>
            <a:pPr marL="109728" indent="0" algn="just">
              <a:buNone/>
            </a:pPr>
            <a:r>
              <a:rPr lang="es-MX" sz="1600" dirty="0" smtClean="0"/>
              <a:t> </a:t>
            </a:r>
            <a:r>
              <a:rPr lang="es-MX" sz="1600" dirty="0" err="1" smtClean="0"/>
              <a:t>The</a:t>
            </a:r>
            <a:r>
              <a:rPr lang="es-MX" sz="1600" dirty="0" smtClean="0"/>
              <a:t> </a:t>
            </a:r>
            <a:r>
              <a:rPr lang="es-MX" sz="1600" dirty="0" err="1"/>
              <a:t>g</a:t>
            </a:r>
            <a:r>
              <a:rPr lang="es-MX" sz="1600" dirty="0" err="1" smtClean="0"/>
              <a:t>eology</a:t>
            </a:r>
            <a:r>
              <a:rPr lang="es-MX" sz="1600" dirty="0" smtClean="0"/>
              <a:t> of </a:t>
            </a:r>
            <a:r>
              <a:rPr lang="es-MX" sz="1600" dirty="0" err="1" smtClean="0"/>
              <a:t>the</a:t>
            </a:r>
            <a:r>
              <a:rPr lang="es-MX" sz="1600" dirty="0" smtClean="0"/>
              <a:t> </a:t>
            </a:r>
            <a:r>
              <a:rPr lang="es-MX" sz="1600" dirty="0" err="1" smtClean="0"/>
              <a:t>land</a:t>
            </a:r>
            <a:r>
              <a:rPr lang="es-MX" sz="1600" dirty="0" smtClean="0"/>
              <a:t>,  </a:t>
            </a:r>
            <a:r>
              <a:rPr lang="es-MX" sz="1600" dirty="0" err="1" smtClean="0"/>
              <a:t>reflects</a:t>
            </a:r>
            <a:r>
              <a:rPr lang="es-MX" sz="1600" dirty="0" smtClean="0"/>
              <a:t> a </a:t>
            </a:r>
            <a:r>
              <a:rPr lang="es-MX" sz="1600" dirty="0" err="1" smtClean="0"/>
              <a:t>zone</a:t>
            </a:r>
            <a:r>
              <a:rPr lang="es-MX" sz="1600" dirty="0" smtClean="0"/>
              <a:t> </a:t>
            </a:r>
            <a:r>
              <a:rPr lang="es-MX" sz="1600" dirty="0" err="1" smtClean="0"/>
              <a:t>with</a:t>
            </a:r>
            <a:r>
              <a:rPr lang="es-MX" sz="1600" dirty="0" smtClean="0"/>
              <a:t> a </a:t>
            </a:r>
            <a:r>
              <a:rPr lang="es-MX" sz="1600" dirty="0" err="1" smtClean="0"/>
              <a:t>high</a:t>
            </a:r>
            <a:r>
              <a:rPr lang="es-MX" sz="1600" dirty="0" smtClean="0"/>
              <a:t> </a:t>
            </a:r>
            <a:r>
              <a:rPr lang="es-MX" sz="1600" dirty="0" err="1" smtClean="0"/>
              <a:t>concentration</a:t>
            </a:r>
            <a:r>
              <a:rPr lang="es-MX" sz="1600" dirty="0" smtClean="0"/>
              <a:t> of </a:t>
            </a:r>
            <a:r>
              <a:rPr lang="es-MX" sz="1600" dirty="0" err="1" smtClean="0"/>
              <a:t>clay</a:t>
            </a:r>
            <a:r>
              <a:rPr lang="es-MX" sz="1600" dirty="0" smtClean="0"/>
              <a:t> and </a:t>
            </a:r>
            <a:r>
              <a:rPr lang="es-MX" sz="1600" dirty="0" err="1" smtClean="0"/>
              <a:t>mud</a:t>
            </a:r>
            <a:r>
              <a:rPr lang="es-MX" sz="1600" dirty="0" smtClean="0"/>
              <a:t>  in </a:t>
            </a:r>
            <a:r>
              <a:rPr lang="es-MX" sz="1600" dirty="0" err="1" smtClean="0"/>
              <a:t>the</a:t>
            </a:r>
            <a:r>
              <a:rPr lang="es-MX" sz="1600" dirty="0" smtClean="0"/>
              <a:t> top </a:t>
            </a:r>
            <a:r>
              <a:rPr lang="es-MX" sz="1600" dirty="0" err="1" smtClean="0"/>
              <a:t>layer</a:t>
            </a:r>
            <a:r>
              <a:rPr lang="es-MX" sz="1600" dirty="0" smtClean="0"/>
              <a:t> of </a:t>
            </a:r>
            <a:r>
              <a:rPr lang="es-MX" sz="1600" dirty="0" err="1" smtClean="0"/>
              <a:t>the</a:t>
            </a:r>
            <a:r>
              <a:rPr lang="es-MX" sz="1600" dirty="0" smtClean="0"/>
              <a:t> </a:t>
            </a:r>
            <a:r>
              <a:rPr lang="es-MX" sz="1600" dirty="0" err="1" smtClean="0"/>
              <a:t>construction</a:t>
            </a:r>
            <a:r>
              <a:rPr lang="es-MX" sz="1600" dirty="0" smtClean="0"/>
              <a:t> </a:t>
            </a:r>
            <a:r>
              <a:rPr lang="es-MX" sz="1600" dirty="0" err="1" smtClean="0"/>
              <a:t>site</a:t>
            </a:r>
            <a:r>
              <a:rPr lang="es-MX" sz="1600" dirty="0" smtClean="0"/>
              <a:t>. </a:t>
            </a:r>
            <a:r>
              <a:rPr lang="es-MX" sz="1600" dirty="0" err="1" smtClean="0"/>
              <a:t>Thus</a:t>
            </a:r>
            <a:r>
              <a:rPr lang="es-MX" sz="1600" dirty="0" smtClean="0"/>
              <a:t>, </a:t>
            </a:r>
            <a:r>
              <a:rPr lang="es-MX" sz="1600" dirty="0" err="1" smtClean="0"/>
              <a:t>it</a:t>
            </a:r>
            <a:r>
              <a:rPr lang="es-MX" sz="1600" dirty="0" smtClean="0"/>
              <a:t> </a:t>
            </a:r>
            <a:r>
              <a:rPr lang="es-MX" sz="1600" dirty="0" err="1" smtClean="0"/>
              <a:t>is</a:t>
            </a:r>
            <a:r>
              <a:rPr lang="es-MX" sz="1600" dirty="0" smtClean="0"/>
              <a:t> </a:t>
            </a:r>
            <a:r>
              <a:rPr lang="es-MX" sz="1600" dirty="0" err="1" smtClean="0"/>
              <a:t>our</a:t>
            </a:r>
            <a:r>
              <a:rPr lang="es-MX" sz="1600" dirty="0" smtClean="0"/>
              <a:t> </a:t>
            </a:r>
            <a:r>
              <a:rPr lang="es-MX" sz="1600" dirty="0" err="1" smtClean="0"/>
              <a:t>obligation</a:t>
            </a:r>
            <a:r>
              <a:rPr lang="es-MX" sz="1600" dirty="0" smtClean="0"/>
              <a:t> </a:t>
            </a:r>
            <a:r>
              <a:rPr lang="es-MX" sz="1600" dirty="0" err="1" smtClean="0"/>
              <a:t>to</a:t>
            </a:r>
            <a:r>
              <a:rPr lang="es-MX" sz="1600" dirty="0" smtClean="0"/>
              <a:t> </a:t>
            </a:r>
            <a:r>
              <a:rPr lang="es-MX" sz="1600" dirty="0" err="1" smtClean="0"/>
              <a:t>consider</a:t>
            </a:r>
            <a:r>
              <a:rPr lang="es-MX" sz="1600" dirty="0" smtClean="0"/>
              <a:t> </a:t>
            </a:r>
            <a:r>
              <a:rPr lang="es-MX" sz="1600" dirty="0" err="1" smtClean="0"/>
              <a:t>this</a:t>
            </a:r>
            <a:r>
              <a:rPr lang="es-MX" sz="1600" dirty="0" smtClean="0"/>
              <a:t> and </a:t>
            </a:r>
            <a:r>
              <a:rPr lang="es-MX" sz="1600" dirty="0" err="1" smtClean="0"/>
              <a:t>to</a:t>
            </a:r>
            <a:r>
              <a:rPr lang="es-MX" sz="1600" dirty="0" smtClean="0"/>
              <a:t> </a:t>
            </a:r>
            <a:r>
              <a:rPr lang="es-MX" sz="1600" dirty="0" err="1" smtClean="0"/>
              <a:t>clear</a:t>
            </a:r>
            <a:r>
              <a:rPr lang="es-MX" sz="1600" dirty="0" smtClean="0"/>
              <a:t> a </a:t>
            </a:r>
            <a:r>
              <a:rPr lang="es-MX" sz="1600" dirty="0" err="1" smtClean="0"/>
              <a:t>minimim</a:t>
            </a:r>
            <a:r>
              <a:rPr lang="es-MX" sz="1600" dirty="0" smtClean="0"/>
              <a:t> of 50 cm of </a:t>
            </a:r>
            <a:r>
              <a:rPr lang="es-MX" sz="1600" dirty="0" err="1" smtClean="0"/>
              <a:t>soil</a:t>
            </a:r>
            <a:r>
              <a:rPr lang="es-MX" sz="1600" dirty="0" smtClean="0"/>
              <a:t> in </a:t>
            </a:r>
            <a:r>
              <a:rPr lang="es-MX" sz="1600" dirty="0" err="1" smtClean="0"/>
              <a:t>the</a:t>
            </a:r>
            <a:r>
              <a:rPr lang="es-MX" sz="1600" dirty="0" smtClean="0"/>
              <a:t> </a:t>
            </a:r>
            <a:r>
              <a:rPr lang="es-MX" sz="1600" dirty="0" err="1" smtClean="0"/>
              <a:t>construction</a:t>
            </a:r>
            <a:r>
              <a:rPr lang="es-MX" sz="1600" dirty="0" smtClean="0"/>
              <a:t>  </a:t>
            </a:r>
            <a:r>
              <a:rPr lang="es-MX" sz="1600" dirty="0" err="1" smtClean="0"/>
              <a:t>area</a:t>
            </a:r>
            <a:r>
              <a:rPr lang="es-MX" sz="1600" dirty="0" smtClean="0"/>
              <a:t> and in </a:t>
            </a:r>
            <a:r>
              <a:rPr lang="es-MX" sz="1600" dirty="0" err="1" smtClean="0"/>
              <a:t>the</a:t>
            </a:r>
            <a:r>
              <a:rPr lang="es-MX" sz="1600" dirty="0" smtClean="0"/>
              <a:t> </a:t>
            </a:r>
            <a:r>
              <a:rPr lang="es-MX" sz="1600" dirty="0" err="1" smtClean="0"/>
              <a:t>foundation</a:t>
            </a:r>
            <a:r>
              <a:rPr lang="es-MX" sz="1600" dirty="0" smtClean="0"/>
              <a:t> </a:t>
            </a:r>
            <a:r>
              <a:rPr lang="es-MX" sz="1600" dirty="0" err="1" smtClean="0"/>
              <a:t>area</a:t>
            </a:r>
            <a:r>
              <a:rPr lang="es-MX" sz="1600" dirty="0" smtClean="0"/>
              <a:t>  </a:t>
            </a:r>
            <a:r>
              <a:rPr lang="es-MX" sz="1600" dirty="0" err="1" smtClean="0"/>
              <a:t>for</a:t>
            </a:r>
            <a:r>
              <a:rPr lang="es-MX" sz="1600" dirty="0" smtClean="0"/>
              <a:t> </a:t>
            </a:r>
            <a:r>
              <a:rPr lang="es-MX" sz="1600" dirty="0" err="1" smtClean="0"/>
              <a:t>houses</a:t>
            </a:r>
            <a:r>
              <a:rPr lang="es-MX" sz="1600" dirty="0" smtClean="0"/>
              <a:t>. </a:t>
            </a:r>
            <a:endParaRPr lang="es-MX" sz="1600" dirty="0"/>
          </a:p>
          <a:p>
            <a:endParaRPr lang="es-MX"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66" y="3861048"/>
            <a:ext cx="5955030" cy="252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7995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4032447"/>
          </a:xfrm>
        </p:spPr>
        <p:txBody>
          <a:bodyPr>
            <a:normAutofit/>
          </a:bodyPr>
          <a:lstStyle/>
          <a:p>
            <a:pPr algn="just">
              <a:buNone/>
            </a:pPr>
            <a:r>
              <a:rPr lang="es-MX" sz="2600" dirty="0" smtClean="0">
                <a:latin typeface="+mj-lt"/>
              </a:rPr>
              <a:t>     </a:t>
            </a:r>
            <a:r>
              <a:rPr lang="es-MX" sz="1600" dirty="0" smtClean="0">
                <a:latin typeface="+mj-lt"/>
              </a:rPr>
              <a:t>DESPUÉS DE UN ESTUDIO DE MECÁNICA DE SUELOS SE DETERMINO,LA FORMACION DE CAJONES Y LA RECUPERACIÓN DE LOS MISMOS CON MATERIAL DE BANCO QUE PERMITA ELEVAR LA CAPACIDAD DE CARGA DEL SUELO; GARANTIZANDO LA ESTABILIDAD DE LAS ESTRUCTURAS DE ACUERDO CON LAS NORMAS DE CONSTRUCCION VIGENTES</a:t>
            </a:r>
            <a:r>
              <a:rPr lang="es-MX" sz="2400" dirty="0" smtClean="0">
                <a:latin typeface="+mj-lt"/>
              </a:rPr>
              <a:t>. </a:t>
            </a:r>
          </a:p>
          <a:p>
            <a:pPr algn="just">
              <a:buNone/>
            </a:pPr>
            <a:r>
              <a:rPr lang="es-MX" sz="2400" dirty="0" smtClean="0">
                <a:latin typeface="+mj-lt"/>
              </a:rPr>
              <a:t>   </a:t>
            </a:r>
            <a:r>
              <a:rPr lang="es-MX" sz="1600" dirty="0" smtClean="0">
                <a:latin typeface="+mj-lt"/>
              </a:rPr>
              <a:t>A</a:t>
            </a:r>
            <a:r>
              <a:rPr lang="es-MX" sz="2400" dirty="0" smtClean="0">
                <a:latin typeface="+mj-lt"/>
              </a:rPr>
              <a:t> </a:t>
            </a:r>
            <a:r>
              <a:rPr lang="es-MX" sz="1600" dirty="0" err="1" smtClean="0">
                <a:latin typeface="+mj-lt"/>
              </a:rPr>
              <a:t>study</a:t>
            </a:r>
            <a:r>
              <a:rPr lang="es-MX" sz="1600" dirty="0" smtClean="0">
                <a:latin typeface="+mj-lt"/>
              </a:rPr>
              <a:t> of </a:t>
            </a:r>
            <a:r>
              <a:rPr lang="es-MX" sz="1600" dirty="0" err="1" smtClean="0">
                <a:latin typeface="+mj-lt"/>
              </a:rPr>
              <a:t>the</a:t>
            </a:r>
            <a:r>
              <a:rPr lang="es-MX" sz="1600" dirty="0" smtClean="0">
                <a:latin typeface="+mj-lt"/>
              </a:rPr>
              <a:t> </a:t>
            </a:r>
            <a:r>
              <a:rPr lang="es-MX" sz="1600" dirty="0" err="1" smtClean="0">
                <a:latin typeface="+mj-lt"/>
              </a:rPr>
              <a:t>mechanics</a:t>
            </a:r>
            <a:r>
              <a:rPr lang="es-MX" sz="1600" dirty="0" smtClean="0">
                <a:latin typeface="+mj-lt"/>
              </a:rPr>
              <a:t> of </a:t>
            </a:r>
            <a:r>
              <a:rPr lang="es-MX" sz="1600" dirty="0" err="1" smtClean="0">
                <a:latin typeface="+mj-lt"/>
              </a:rPr>
              <a:t>the</a:t>
            </a:r>
            <a:r>
              <a:rPr lang="es-MX" sz="1600" dirty="0" smtClean="0">
                <a:latin typeface="+mj-lt"/>
              </a:rPr>
              <a:t> </a:t>
            </a:r>
            <a:r>
              <a:rPr lang="es-MX" sz="1600" dirty="0" err="1" smtClean="0">
                <a:latin typeface="+mj-lt"/>
              </a:rPr>
              <a:t>soil</a:t>
            </a:r>
            <a:r>
              <a:rPr lang="es-MX" sz="1600" dirty="0" smtClean="0">
                <a:latin typeface="+mj-lt"/>
              </a:rPr>
              <a:t> </a:t>
            </a:r>
            <a:r>
              <a:rPr lang="es-MX" sz="1600" dirty="0" err="1" smtClean="0">
                <a:latin typeface="+mj-lt"/>
              </a:rPr>
              <a:t>was</a:t>
            </a:r>
            <a:r>
              <a:rPr lang="es-MX" sz="1600" dirty="0" smtClean="0">
                <a:latin typeface="+mj-lt"/>
              </a:rPr>
              <a:t> done.  A box-</a:t>
            </a:r>
            <a:r>
              <a:rPr lang="es-MX" sz="1600" dirty="0" err="1" smtClean="0">
                <a:latin typeface="+mj-lt"/>
              </a:rPr>
              <a:t>like</a:t>
            </a:r>
            <a:r>
              <a:rPr lang="es-MX" sz="1600" dirty="0" smtClean="0">
                <a:latin typeface="+mj-lt"/>
              </a:rPr>
              <a:t>  </a:t>
            </a:r>
            <a:r>
              <a:rPr lang="es-MX" sz="1600" dirty="0" err="1" smtClean="0">
                <a:latin typeface="+mj-lt"/>
              </a:rPr>
              <a:t>area</a:t>
            </a:r>
            <a:r>
              <a:rPr lang="es-MX" sz="1600" dirty="0" smtClean="0">
                <a:latin typeface="+mj-lt"/>
              </a:rPr>
              <a:t> </a:t>
            </a:r>
            <a:r>
              <a:rPr lang="es-MX" sz="1600" dirty="0" err="1" smtClean="0">
                <a:latin typeface="+mj-lt"/>
              </a:rPr>
              <a:t>was</a:t>
            </a:r>
            <a:r>
              <a:rPr lang="es-MX" sz="1600" dirty="0" smtClean="0">
                <a:latin typeface="+mj-lt"/>
              </a:rPr>
              <a:t> </a:t>
            </a:r>
            <a:r>
              <a:rPr lang="es-MX" sz="1600" dirty="0" err="1" smtClean="0">
                <a:latin typeface="+mj-lt"/>
              </a:rPr>
              <a:t>created</a:t>
            </a:r>
            <a:r>
              <a:rPr lang="es-MX" sz="1600" dirty="0" smtClean="0">
                <a:latin typeface="+mj-lt"/>
              </a:rPr>
              <a:t> </a:t>
            </a:r>
            <a:r>
              <a:rPr lang="es-MX" sz="1600" dirty="0" err="1" smtClean="0">
                <a:latin typeface="+mj-lt"/>
              </a:rPr>
              <a:t>on</a:t>
            </a:r>
            <a:r>
              <a:rPr lang="es-MX" sz="1600" dirty="0" smtClean="0">
                <a:latin typeface="+mj-lt"/>
              </a:rPr>
              <a:t> </a:t>
            </a:r>
            <a:r>
              <a:rPr lang="es-MX" sz="1600" dirty="0" err="1" smtClean="0">
                <a:latin typeface="+mj-lt"/>
              </a:rPr>
              <a:t>the</a:t>
            </a:r>
            <a:r>
              <a:rPr lang="es-MX" sz="1600" dirty="0" smtClean="0">
                <a:latin typeface="+mj-lt"/>
              </a:rPr>
              <a:t> </a:t>
            </a:r>
            <a:r>
              <a:rPr lang="es-MX" sz="1600" dirty="0" err="1" smtClean="0">
                <a:latin typeface="+mj-lt"/>
              </a:rPr>
              <a:t>land</a:t>
            </a:r>
            <a:r>
              <a:rPr lang="es-MX" sz="1600" dirty="0" smtClean="0">
                <a:latin typeface="+mj-lt"/>
              </a:rPr>
              <a:t> and material </a:t>
            </a:r>
            <a:r>
              <a:rPr lang="es-MX" sz="1600" dirty="0" err="1" smtClean="0">
                <a:latin typeface="+mj-lt"/>
              </a:rPr>
              <a:t>from</a:t>
            </a:r>
            <a:r>
              <a:rPr lang="es-MX" sz="1600" dirty="0" smtClean="0">
                <a:latin typeface="+mj-lt"/>
              </a:rPr>
              <a:t> </a:t>
            </a:r>
            <a:r>
              <a:rPr lang="es-MX" sz="1600" dirty="0" err="1" smtClean="0">
                <a:latin typeface="+mj-lt"/>
              </a:rPr>
              <a:t>the</a:t>
            </a:r>
            <a:r>
              <a:rPr lang="es-MX" sz="1600" dirty="0" smtClean="0">
                <a:latin typeface="+mj-lt"/>
              </a:rPr>
              <a:t> </a:t>
            </a:r>
            <a:r>
              <a:rPr lang="es-MX" sz="1600" dirty="0" err="1" smtClean="0">
                <a:latin typeface="+mj-lt"/>
              </a:rPr>
              <a:t>river</a:t>
            </a:r>
            <a:r>
              <a:rPr lang="es-MX" sz="1600" dirty="0" smtClean="0">
                <a:latin typeface="+mj-lt"/>
              </a:rPr>
              <a:t> </a:t>
            </a:r>
            <a:r>
              <a:rPr lang="es-MX" sz="1600" dirty="0" err="1" smtClean="0">
                <a:latin typeface="+mj-lt"/>
              </a:rPr>
              <a:t>bank</a:t>
            </a:r>
            <a:r>
              <a:rPr lang="es-MX" sz="1600" dirty="0" smtClean="0">
                <a:latin typeface="+mj-lt"/>
              </a:rPr>
              <a:t> </a:t>
            </a:r>
            <a:r>
              <a:rPr lang="es-MX" sz="1600" dirty="0" err="1" smtClean="0">
                <a:latin typeface="+mj-lt"/>
              </a:rPr>
              <a:t>was</a:t>
            </a:r>
            <a:r>
              <a:rPr lang="es-MX" sz="1600" dirty="0" smtClean="0">
                <a:latin typeface="+mj-lt"/>
              </a:rPr>
              <a:t> </a:t>
            </a:r>
            <a:r>
              <a:rPr lang="es-MX" sz="1600" dirty="0" err="1" smtClean="0">
                <a:latin typeface="+mj-lt"/>
              </a:rPr>
              <a:t>secured</a:t>
            </a:r>
            <a:r>
              <a:rPr lang="es-MX" sz="1600" dirty="0">
                <a:latin typeface="+mj-lt"/>
              </a:rPr>
              <a:t> </a:t>
            </a:r>
            <a:r>
              <a:rPr lang="es-MX" sz="1600" dirty="0" err="1" smtClean="0">
                <a:latin typeface="+mj-lt"/>
              </a:rPr>
              <a:t>to</a:t>
            </a:r>
            <a:r>
              <a:rPr lang="es-MX" sz="1600" dirty="0" smtClean="0">
                <a:latin typeface="+mj-lt"/>
              </a:rPr>
              <a:t> </a:t>
            </a:r>
            <a:r>
              <a:rPr lang="es-MX" sz="1600" dirty="0" err="1" smtClean="0">
                <a:latin typeface="+mj-lt"/>
              </a:rPr>
              <a:t>improve</a:t>
            </a:r>
            <a:r>
              <a:rPr lang="es-MX" sz="1600" dirty="0" smtClean="0">
                <a:latin typeface="+mj-lt"/>
              </a:rPr>
              <a:t> </a:t>
            </a:r>
            <a:r>
              <a:rPr lang="es-MX" sz="1600" dirty="0" err="1" smtClean="0">
                <a:latin typeface="+mj-lt"/>
              </a:rPr>
              <a:t>the</a:t>
            </a:r>
            <a:r>
              <a:rPr lang="es-MX" sz="1600" dirty="0" smtClean="0">
                <a:latin typeface="+mj-lt"/>
              </a:rPr>
              <a:t> load </a:t>
            </a:r>
            <a:r>
              <a:rPr lang="es-MX" sz="1600" dirty="0" err="1" smtClean="0">
                <a:latin typeface="+mj-lt"/>
              </a:rPr>
              <a:t>capacity</a:t>
            </a:r>
            <a:r>
              <a:rPr lang="es-MX" sz="1600" dirty="0" smtClean="0">
                <a:latin typeface="+mj-lt"/>
              </a:rPr>
              <a:t> of </a:t>
            </a:r>
            <a:r>
              <a:rPr lang="es-MX" sz="1600" dirty="0" err="1" smtClean="0">
                <a:latin typeface="+mj-lt"/>
              </a:rPr>
              <a:t>the</a:t>
            </a:r>
            <a:r>
              <a:rPr lang="es-MX" sz="1600" dirty="0" smtClean="0">
                <a:latin typeface="+mj-lt"/>
              </a:rPr>
              <a:t> </a:t>
            </a:r>
            <a:r>
              <a:rPr lang="es-MX" sz="1600" dirty="0" err="1" smtClean="0">
                <a:latin typeface="+mj-lt"/>
              </a:rPr>
              <a:t>soil</a:t>
            </a:r>
            <a:r>
              <a:rPr lang="es-MX" sz="1600" dirty="0" smtClean="0">
                <a:latin typeface="+mj-lt"/>
              </a:rPr>
              <a:t> , and </a:t>
            </a:r>
            <a:r>
              <a:rPr lang="es-MX" sz="1600" dirty="0" err="1" smtClean="0">
                <a:latin typeface="+mj-lt"/>
              </a:rPr>
              <a:t>thus</a:t>
            </a:r>
            <a:r>
              <a:rPr lang="es-MX" sz="1600" dirty="0" smtClean="0">
                <a:latin typeface="+mj-lt"/>
              </a:rPr>
              <a:t> </a:t>
            </a:r>
            <a:r>
              <a:rPr lang="es-MX" sz="1600" dirty="0" err="1" smtClean="0">
                <a:latin typeface="+mj-lt"/>
              </a:rPr>
              <a:t>the</a:t>
            </a:r>
            <a:r>
              <a:rPr lang="es-MX" sz="1600" dirty="0" smtClean="0">
                <a:latin typeface="+mj-lt"/>
              </a:rPr>
              <a:t> </a:t>
            </a:r>
            <a:r>
              <a:rPr lang="es-MX" sz="1600" dirty="0" err="1" smtClean="0">
                <a:latin typeface="+mj-lt"/>
              </a:rPr>
              <a:t>stability</a:t>
            </a:r>
            <a:r>
              <a:rPr lang="es-MX" sz="1600" dirty="0" smtClean="0">
                <a:latin typeface="+mj-lt"/>
              </a:rPr>
              <a:t> of </a:t>
            </a:r>
            <a:r>
              <a:rPr lang="es-MX" sz="1600" dirty="0" err="1" smtClean="0">
                <a:latin typeface="+mj-lt"/>
              </a:rPr>
              <a:t>the</a:t>
            </a:r>
            <a:r>
              <a:rPr lang="es-MX" sz="1600" dirty="0" smtClean="0">
                <a:latin typeface="+mj-lt"/>
              </a:rPr>
              <a:t> </a:t>
            </a:r>
            <a:r>
              <a:rPr lang="es-MX" sz="1600" dirty="0" err="1" smtClean="0">
                <a:latin typeface="+mj-lt"/>
              </a:rPr>
              <a:t>structures</a:t>
            </a:r>
            <a:r>
              <a:rPr lang="es-MX" sz="1600" dirty="0" smtClean="0">
                <a:latin typeface="+mj-lt"/>
              </a:rPr>
              <a:t> </a:t>
            </a:r>
            <a:r>
              <a:rPr lang="es-MX" sz="1600" dirty="0" err="1" smtClean="0">
                <a:latin typeface="+mj-lt"/>
              </a:rPr>
              <a:t>were</a:t>
            </a:r>
            <a:r>
              <a:rPr lang="es-MX" sz="1600" dirty="0" smtClean="0">
                <a:latin typeface="+mj-lt"/>
              </a:rPr>
              <a:t> </a:t>
            </a:r>
            <a:r>
              <a:rPr lang="es-MX" sz="1600" dirty="0" err="1" smtClean="0">
                <a:latin typeface="+mj-lt"/>
              </a:rPr>
              <a:t>secured</a:t>
            </a:r>
            <a:r>
              <a:rPr lang="es-MX" sz="1600" dirty="0" smtClean="0">
                <a:latin typeface="+mj-lt"/>
              </a:rPr>
              <a:t> in </a:t>
            </a:r>
            <a:r>
              <a:rPr lang="es-MX" sz="1600" dirty="0" err="1" smtClean="0">
                <a:latin typeface="+mj-lt"/>
              </a:rPr>
              <a:t>accord</a:t>
            </a:r>
            <a:r>
              <a:rPr lang="es-MX" sz="1600" dirty="0" smtClean="0">
                <a:latin typeface="+mj-lt"/>
              </a:rPr>
              <a:t> </a:t>
            </a:r>
            <a:r>
              <a:rPr lang="es-MX" sz="1600" dirty="0" err="1" smtClean="0">
                <a:latin typeface="+mj-lt"/>
              </a:rPr>
              <a:t>with</a:t>
            </a:r>
            <a:r>
              <a:rPr lang="es-MX" sz="1600" dirty="0" smtClean="0">
                <a:latin typeface="+mj-lt"/>
              </a:rPr>
              <a:t> </a:t>
            </a:r>
            <a:r>
              <a:rPr lang="es-MX" sz="1600" dirty="0" err="1" smtClean="0">
                <a:latin typeface="+mj-lt"/>
              </a:rPr>
              <a:t>the</a:t>
            </a:r>
            <a:r>
              <a:rPr lang="es-MX" sz="1600" dirty="0" smtClean="0">
                <a:latin typeface="+mj-lt"/>
              </a:rPr>
              <a:t> </a:t>
            </a:r>
            <a:r>
              <a:rPr lang="es-MX" sz="1600" dirty="0" err="1" smtClean="0">
                <a:latin typeface="+mj-lt"/>
              </a:rPr>
              <a:t>existing</a:t>
            </a:r>
            <a:r>
              <a:rPr lang="es-MX" sz="1600" dirty="0" smtClean="0">
                <a:latin typeface="+mj-lt"/>
              </a:rPr>
              <a:t> </a:t>
            </a:r>
            <a:r>
              <a:rPr lang="es-MX" sz="1600" dirty="0" err="1" smtClean="0">
                <a:latin typeface="+mj-lt"/>
              </a:rPr>
              <a:t>building</a:t>
            </a:r>
            <a:r>
              <a:rPr lang="es-MX" sz="1600" dirty="0" smtClean="0">
                <a:latin typeface="+mj-lt"/>
              </a:rPr>
              <a:t> </a:t>
            </a:r>
            <a:r>
              <a:rPr lang="es-MX" sz="1600" dirty="0" err="1" smtClean="0">
                <a:latin typeface="+mj-lt"/>
              </a:rPr>
              <a:t>codes</a:t>
            </a:r>
            <a:r>
              <a:rPr lang="es-MX" sz="1600" dirty="0" smtClean="0">
                <a:latin typeface="+mj-lt"/>
              </a:rPr>
              <a:t>. </a:t>
            </a:r>
            <a:r>
              <a:rPr lang="es-MX" sz="2400" dirty="0" smtClean="0">
                <a:latin typeface="+mj-lt"/>
              </a:rPr>
              <a:t>  </a:t>
            </a:r>
          </a:p>
          <a:p>
            <a:pPr algn="just"/>
            <a:endParaRPr lang="es-MX" sz="2100" dirty="0" smtClean="0">
              <a:latin typeface="+mj-lt"/>
            </a:endParaRPr>
          </a:p>
          <a:p>
            <a:pPr algn="just">
              <a:buNone/>
            </a:pPr>
            <a:r>
              <a:rPr lang="es-MX" sz="2100" dirty="0" smtClean="0">
                <a:latin typeface="+mj-lt"/>
              </a:rPr>
              <a:t>     </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573016"/>
            <a:ext cx="5541565"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620688"/>
            <a:ext cx="8280920" cy="4896544"/>
          </a:xfrm>
        </p:spPr>
        <p:txBody>
          <a:bodyPr>
            <a:normAutofit fontScale="92500" lnSpcReduction="20000"/>
          </a:bodyPr>
          <a:lstStyle/>
          <a:p>
            <a:r>
              <a:rPr lang="es-MX" sz="2400" dirty="0" smtClean="0"/>
              <a:t>REALIZADO </a:t>
            </a:r>
            <a:r>
              <a:rPr lang="es-MX" sz="2400" dirty="0"/>
              <a:t>LOS RELLENOS DE MATERIA DE BANCO, SE PROCEDERA A COLOCAR UNA MENBRANA DE POLIETILENO DE CALIBRE 600 PARA AISLAR LA ZONA DE </a:t>
            </a:r>
            <a:r>
              <a:rPr lang="es-MX" sz="2400" dirty="0" smtClean="0"/>
              <a:t>CONSTRUCCIÓN </a:t>
            </a:r>
            <a:r>
              <a:rPr lang="es-MX" sz="2400" dirty="0"/>
              <a:t>Y </a:t>
            </a:r>
            <a:r>
              <a:rPr lang="es-MX" sz="2400" dirty="0" smtClean="0"/>
              <a:t>DESPUÉS  </a:t>
            </a:r>
            <a:r>
              <a:rPr lang="es-MX" sz="2400" dirty="0"/>
              <a:t>COLAR  EL LUGAR LAS LOSAS DE CIMENTACION DE CONCRETO DE UN   </a:t>
            </a:r>
            <a:r>
              <a:rPr lang="es-MX" sz="2400" dirty="0" err="1"/>
              <a:t>f´c</a:t>
            </a:r>
            <a:r>
              <a:rPr lang="es-MX" sz="2400" dirty="0"/>
              <a:t>=200 KG/CM2 Y DE 11 CM DE ESPESOR, REFORZADA CON MALLA ELECTROSOLDADA 6-6 6-6. EN ESTE PROCESO SE INCLUYE EN EL ARMADO LAS TRABES DE DESPLANTE.</a:t>
            </a:r>
          </a:p>
          <a:p>
            <a:r>
              <a:rPr lang="es-MX" sz="2400" dirty="0" smtClean="0"/>
              <a:t>Once </a:t>
            </a:r>
            <a:r>
              <a:rPr lang="es-MX" sz="2400" dirty="0" err="1" smtClean="0"/>
              <a:t>the</a:t>
            </a:r>
            <a:r>
              <a:rPr lang="es-MX" sz="2400" dirty="0" smtClean="0"/>
              <a:t> material </a:t>
            </a:r>
            <a:r>
              <a:rPr lang="es-MX" sz="2400" dirty="0" err="1" smtClean="0"/>
              <a:t>from</a:t>
            </a:r>
            <a:r>
              <a:rPr lang="es-MX" sz="2400" dirty="0" smtClean="0"/>
              <a:t> </a:t>
            </a:r>
            <a:r>
              <a:rPr lang="es-MX" sz="2400" dirty="0" err="1" smtClean="0"/>
              <a:t>the</a:t>
            </a:r>
            <a:r>
              <a:rPr lang="es-MX" sz="2400" dirty="0"/>
              <a:t> </a:t>
            </a:r>
            <a:r>
              <a:rPr lang="es-MX" sz="2400" dirty="0" err="1" smtClean="0"/>
              <a:t>river</a:t>
            </a:r>
            <a:r>
              <a:rPr lang="es-MX" sz="2400" dirty="0" smtClean="0"/>
              <a:t> </a:t>
            </a:r>
            <a:r>
              <a:rPr lang="es-MX" sz="2400" dirty="0" err="1" smtClean="0"/>
              <a:t>banks</a:t>
            </a:r>
            <a:r>
              <a:rPr lang="es-MX" sz="2400" dirty="0" smtClean="0"/>
              <a:t> has </a:t>
            </a:r>
            <a:r>
              <a:rPr lang="es-MX" sz="2400" dirty="0" err="1" smtClean="0"/>
              <a:t>been</a:t>
            </a:r>
            <a:r>
              <a:rPr lang="es-MX" sz="2400" dirty="0" smtClean="0"/>
              <a:t> </a:t>
            </a:r>
            <a:r>
              <a:rPr lang="es-MX" sz="2400" dirty="0" err="1" smtClean="0"/>
              <a:t>filtered</a:t>
            </a:r>
            <a:r>
              <a:rPr lang="es-MX" sz="2400" dirty="0" smtClean="0"/>
              <a:t>, a </a:t>
            </a:r>
            <a:r>
              <a:rPr lang="es-MX" sz="2400" dirty="0" err="1" smtClean="0"/>
              <a:t>process</a:t>
            </a:r>
            <a:r>
              <a:rPr lang="es-MX" sz="2400" dirty="0" smtClean="0"/>
              <a:t> </a:t>
            </a:r>
            <a:r>
              <a:rPr lang="es-MX" sz="2400" dirty="0" err="1" smtClean="0"/>
              <a:t>using</a:t>
            </a:r>
            <a:r>
              <a:rPr lang="es-MX" sz="2400" dirty="0" smtClean="0"/>
              <a:t> a polyester </a:t>
            </a:r>
            <a:r>
              <a:rPr lang="es-MX" sz="2400" dirty="0" err="1" smtClean="0"/>
              <a:t>membrane</a:t>
            </a:r>
            <a:r>
              <a:rPr lang="es-MX" sz="2400" dirty="0" smtClean="0"/>
              <a:t>  of 600 </a:t>
            </a:r>
            <a:r>
              <a:rPr lang="es-MX" sz="2400" dirty="0" err="1" smtClean="0"/>
              <a:t>units</a:t>
            </a:r>
            <a:r>
              <a:rPr lang="es-MX" sz="2400" dirty="0"/>
              <a:t> </a:t>
            </a:r>
            <a:r>
              <a:rPr lang="es-MX" sz="2400" dirty="0" err="1" smtClean="0"/>
              <a:t>installed</a:t>
            </a:r>
            <a:r>
              <a:rPr lang="es-MX" sz="2400" dirty="0" smtClean="0"/>
              <a:t> </a:t>
            </a:r>
            <a:r>
              <a:rPr lang="es-MX" sz="2400" dirty="0" err="1" smtClean="0"/>
              <a:t>on</a:t>
            </a:r>
            <a:r>
              <a:rPr lang="es-MX" sz="2400" dirty="0" smtClean="0"/>
              <a:t> </a:t>
            </a:r>
            <a:r>
              <a:rPr lang="es-MX" sz="2400" dirty="0" err="1" smtClean="0"/>
              <a:t>the</a:t>
            </a:r>
            <a:r>
              <a:rPr lang="es-MX" sz="2400" dirty="0" smtClean="0"/>
              <a:t> </a:t>
            </a:r>
            <a:r>
              <a:rPr lang="es-MX" sz="2400" dirty="0" err="1" smtClean="0"/>
              <a:t>construction</a:t>
            </a:r>
            <a:r>
              <a:rPr lang="es-MX" sz="2400" dirty="0" smtClean="0"/>
              <a:t> </a:t>
            </a:r>
            <a:r>
              <a:rPr lang="es-MX" sz="2400" dirty="0" err="1" smtClean="0"/>
              <a:t>area</a:t>
            </a:r>
            <a:r>
              <a:rPr lang="es-MX" sz="2400" dirty="0"/>
              <a:t> </a:t>
            </a:r>
            <a:r>
              <a:rPr lang="es-MX" sz="2400" dirty="0" smtClean="0"/>
              <a:t>and  </a:t>
            </a:r>
            <a:r>
              <a:rPr lang="es-MX" sz="2400" dirty="0" err="1" smtClean="0"/>
              <a:t>afterwards</a:t>
            </a:r>
            <a:r>
              <a:rPr lang="es-MX" sz="2400" dirty="0" smtClean="0"/>
              <a:t> </a:t>
            </a:r>
            <a:r>
              <a:rPr lang="es-MX" sz="2400" dirty="0" err="1" smtClean="0"/>
              <a:t>stones</a:t>
            </a:r>
            <a:r>
              <a:rPr lang="es-MX" sz="2400" dirty="0" smtClean="0"/>
              <a:t> are </a:t>
            </a:r>
            <a:r>
              <a:rPr lang="es-MX" sz="2400" dirty="0" err="1" smtClean="0"/>
              <a:t>cemented</a:t>
            </a:r>
            <a:r>
              <a:rPr lang="es-MX" sz="2400" dirty="0" smtClean="0"/>
              <a:t> </a:t>
            </a:r>
            <a:r>
              <a:rPr lang="es-MX" sz="2400" dirty="0" err="1" smtClean="0"/>
              <a:t>with</a:t>
            </a:r>
            <a:r>
              <a:rPr lang="es-MX" sz="2400" dirty="0" smtClean="0"/>
              <a:t> concrete at  f’ c =200 KG/CM 2 and </a:t>
            </a:r>
            <a:r>
              <a:rPr lang="es-MX" sz="2400" dirty="0" err="1" smtClean="0"/>
              <a:t>from</a:t>
            </a:r>
            <a:r>
              <a:rPr lang="es-MX" sz="2400" dirty="0" smtClean="0"/>
              <a:t> 11 CM of </a:t>
            </a:r>
            <a:r>
              <a:rPr lang="es-MX" sz="2400" dirty="0" err="1" smtClean="0"/>
              <a:t>pressure</a:t>
            </a:r>
            <a:r>
              <a:rPr lang="es-MX" sz="2400" dirty="0" smtClean="0"/>
              <a:t>. </a:t>
            </a:r>
            <a:r>
              <a:rPr lang="es-MX" sz="2400" dirty="0" err="1" smtClean="0"/>
              <a:t>This</a:t>
            </a:r>
            <a:r>
              <a:rPr lang="es-MX" sz="2400" dirty="0" smtClean="0"/>
              <a:t> </a:t>
            </a:r>
            <a:r>
              <a:rPr lang="es-MX" sz="2400" dirty="0" err="1" smtClean="0"/>
              <a:t>is</a:t>
            </a:r>
            <a:r>
              <a:rPr lang="es-MX" sz="2400" dirty="0" smtClean="0"/>
              <a:t> </a:t>
            </a:r>
            <a:r>
              <a:rPr lang="es-MX" sz="2400" dirty="0" err="1" smtClean="0"/>
              <a:t>reinforce</a:t>
            </a:r>
            <a:r>
              <a:rPr lang="es-MX" sz="2400" dirty="0" smtClean="0"/>
              <a:t> </a:t>
            </a:r>
            <a:r>
              <a:rPr lang="es-MX" sz="2400" dirty="0" err="1" smtClean="0"/>
              <a:t>with</a:t>
            </a:r>
            <a:r>
              <a:rPr lang="es-MX" sz="2400" dirty="0" smtClean="0"/>
              <a:t> electro-</a:t>
            </a:r>
            <a:r>
              <a:rPr lang="es-MX" sz="2400" dirty="0" err="1" smtClean="0"/>
              <a:t>soldering</a:t>
            </a:r>
            <a:r>
              <a:rPr lang="es-MX" sz="2400" dirty="0" smtClean="0"/>
              <a:t> 6-6  6-6.  </a:t>
            </a:r>
            <a:r>
              <a:rPr lang="es-MX" sz="2400" dirty="0" err="1" smtClean="0"/>
              <a:t>This</a:t>
            </a:r>
            <a:r>
              <a:rPr lang="es-MX" sz="2400" dirty="0" smtClean="0"/>
              <a:t> </a:t>
            </a:r>
            <a:r>
              <a:rPr lang="es-MX" sz="2400" dirty="0" err="1" smtClean="0"/>
              <a:t>process</a:t>
            </a:r>
            <a:r>
              <a:rPr lang="es-MX" sz="2400" dirty="0" smtClean="0"/>
              <a:t> </a:t>
            </a:r>
            <a:r>
              <a:rPr lang="es-MX" sz="2400" dirty="0" err="1" smtClean="0"/>
              <a:t>includes</a:t>
            </a:r>
            <a:r>
              <a:rPr lang="es-MX" sz="2400" dirty="0" smtClean="0"/>
              <a:t> </a:t>
            </a:r>
            <a:r>
              <a:rPr lang="es-MX" sz="2400" dirty="0" err="1" smtClean="0"/>
              <a:t>the</a:t>
            </a:r>
            <a:r>
              <a:rPr lang="es-MX" sz="2400" dirty="0" smtClean="0"/>
              <a:t> use of </a:t>
            </a:r>
            <a:r>
              <a:rPr lang="es-MX" sz="2400" dirty="0" err="1" smtClean="0"/>
              <a:t>firm</a:t>
            </a:r>
            <a:r>
              <a:rPr lang="es-MX" sz="2400" dirty="0" smtClean="0"/>
              <a:t> </a:t>
            </a:r>
            <a:r>
              <a:rPr lang="es-MX" sz="2400" dirty="0" err="1" smtClean="0"/>
              <a:t>ties</a:t>
            </a:r>
            <a:r>
              <a:rPr lang="es-MX" sz="2400" dirty="0" smtClean="0"/>
              <a:t> </a:t>
            </a:r>
            <a:r>
              <a:rPr lang="es-MX" sz="2400" dirty="0" err="1" smtClean="0"/>
              <a:t>or</a:t>
            </a:r>
            <a:r>
              <a:rPr lang="es-MX" sz="2400" dirty="0" smtClean="0"/>
              <a:t> </a:t>
            </a:r>
            <a:r>
              <a:rPr lang="es-MX" sz="2400" dirty="0" err="1" smtClean="0"/>
              <a:t>locking</a:t>
            </a:r>
            <a:r>
              <a:rPr lang="es-MX" sz="2400" dirty="0" smtClean="0"/>
              <a:t> </a:t>
            </a:r>
            <a:r>
              <a:rPr lang="es-MX" sz="2400" dirty="0" err="1" smtClean="0"/>
              <a:t>devices</a:t>
            </a:r>
            <a:r>
              <a:rPr lang="es-MX" sz="1600" dirty="0" smtClean="0"/>
              <a:t>.  </a:t>
            </a:r>
            <a:endParaRPr lang="es-MX" sz="1600" dirty="0"/>
          </a:p>
        </p:txBody>
      </p:sp>
    </p:spTree>
    <p:extLst>
      <p:ext uri="{BB962C8B-B14F-4D97-AF65-F5344CB8AC3E}">
        <p14:creationId xmlns:p14="http://schemas.microsoft.com/office/powerpoint/2010/main" val="18338323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ofimich\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76672"/>
            <a:ext cx="7392821"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8504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ofimich\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24536"/>
            <a:ext cx="7099659" cy="53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1964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4081071903"/>
              </p:ext>
            </p:extLst>
          </p:nvPr>
        </p:nvGraphicFramePr>
        <p:xfrm>
          <a:off x="683568" y="1196747"/>
          <a:ext cx="7560840" cy="4972758"/>
        </p:xfrm>
        <a:graphic>
          <a:graphicData uri="http://schemas.openxmlformats.org/drawingml/2006/table">
            <a:tbl>
              <a:tblPr/>
              <a:tblGrid>
                <a:gridCol w="531622"/>
                <a:gridCol w="4987116"/>
                <a:gridCol w="1012613"/>
                <a:gridCol w="1029489"/>
              </a:tblGrid>
              <a:tr h="302868">
                <a:tc gridSpan="2">
                  <a:txBody>
                    <a:bodyPr/>
                    <a:lstStyle/>
                    <a:p>
                      <a:pPr algn="ctr" fontAlgn="ctr"/>
                      <a:r>
                        <a:rPr lang="es-MX" sz="1400" b="1" i="0" u="none" strike="noStrike" dirty="0">
                          <a:solidFill>
                            <a:srgbClr val="000000"/>
                          </a:solidFill>
                          <a:latin typeface="Calibri"/>
                        </a:rPr>
                        <a:t>MATERIAL  ELECTRICO</a:t>
                      </a:r>
                    </a:p>
                  </a:txBody>
                  <a:tcPr marL="9525" marR="9525" marT="9525" marB="0" anchor="ctr">
                    <a:lnL>
                      <a:noFill/>
                    </a:lnL>
                    <a:lnR>
                      <a:noFill/>
                    </a:lnR>
                    <a:lnT>
                      <a:noFill/>
                    </a:lnT>
                    <a:lnB>
                      <a:noFill/>
                    </a:lnB>
                  </a:tcPr>
                </a:tc>
                <a:tc hMerge="1">
                  <a:txBody>
                    <a:bodyPr/>
                    <a:lstStyle/>
                    <a:p>
                      <a:endParaRPr lang="es-MX"/>
                    </a:p>
                  </a:txBody>
                  <a:tcPr/>
                </a:tc>
                <a:tc>
                  <a:txBody>
                    <a:bodyPr/>
                    <a:lstStyle/>
                    <a:p>
                      <a:pPr algn="ctr" fontAlgn="ctr"/>
                      <a:r>
                        <a:rPr lang="es-MX" sz="1400" b="0" i="0" u="none" strike="noStrike">
                          <a:solidFill>
                            <a:srgbClr val="000000"/>
                          </a:solidFill>
                          <a:latin typeface="Calibri"/>
                        </a:rPr>
                        <a:t>UNIDAD</a:t>
                      </a:r>
                    </a:p>
                  </a:txBody>
                  <a:tcPr marL="9525" marR="9525" marT="9525" marB="0" anchor="ctr">
                    <a:lnL>
                      <a:noFill/>
                    </a:lnL>
                    <a:lnR>
                      <a:noFill/>
                    </a:lnR>
                    <a:lnT>
                      <a:noFill/>
                    </a:lnT>
                    <a:lnB>
                      <a:noFill/>
                    </a:lnB>
                  </a:tcPr>
                </a:tc>
                <a:tc>
                  <a:txBody>
                    <a:bodyPr/>
                    <a:lstStyle/>
                    <a:p>
                      <a:pPr algn="ctr" fontAlgn="ctr"/>
                      <a:r>
                        <a:rPr lang="es-MX" sz="1400" b="0" i="0" u="none" strike="noStrike">
                          <a:solidFill>
                            <a:srgbClr val="000000"/>
                          </a:solidFill>
                          <a:latin typeface="Calibri"/>
                        </a:rPr>
                        <a:t>CANIDAD</a:t>
                      </a:r>
                    </a:p>
                  </a:txBody>
                  <a:tcPr marL="9525" marR="9525" marT="9525" marB="0" anchor="ctr">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smtClean="0">
                          <a:solidFill>
                            <a:srgbClr val="000000"/>
                          </a:solidFill>
                          <a:latin typeface="Calibri"/>
                        </a:rPr>
                        <a:t>CABLE # 12 IUSA  ( cable</a:t>
                      </a:r>
                      <a:r>
                        <a:rPr lang="es-MX" sz="1400" b="1" i="0" u="none" strike="noStrike" baseline="0"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METRO</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CONTACTO SENCILLO POLARIZADO </a:t>
                      </a:r>
                      <a:r>
                        <a:rPr lang="es-MX" sz="1400" b="1" i="0" u="none" strike="noStrike" dirty="0" smtClean="0">
                          <a:solidFill>
                            <a:srgbClr val="000000"/>
                          </a:solidFill>
                          <a:latin typeface="Calibri"/>
                        </a:rPr>
                        <a:t>IUSA ( simple</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contact</a:t>
                      </a:r>
                      <a:r>
                        <a:rPr lang="es-MX" sz="1400" b="1" i="0" u="none" strike="noStrike" baseline="0" dirty="0" smtClean="0">
                          <a:solidFill>
                            <a:srgbClr val="000000"/>
                          </a:solidFill>
                          <a:latin typeface="Calibri"/>
                        </a:rPr>
                        <a:t> </a:t>
                      </a:r>
                      <a:r>
                        <a:rPr lang="es-MX" sz="1400" b="1" i="0" u="none" strike="noStrike" dirty="0" err="1" smtClean="0">
                          <a:solidFill>
                            <a:srgbClr val="000000"/>
                          </a:solidFill>
                          <a:latin typeface="Calibri"/>
                        </a:rPr>
                        <a:t>switch</a:t>
                      </a:r>
                      <a:r>
                        <a:rPr lang="es-MX" sz="1400" b="1" i="0" u="none" strike="noStrike" dirty="0" smtClean="0">
                          <a:solidFill>
                            <a:srgbClr val="000000"/>
                          </a:solidFill>
                          <a:latin typeface="Calibri"/>
                        </a:rPr>
                        <a:t>)</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5.00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APAGADOR SENCILLO POLARIZADO </a:t>
                      </a:r>
                      <a:r>
                        <a:rPr lang="es-MX" sz="1400" b="1" i="0" u="none" strike="noStrike" dirty="0" smtClean="0">
                          <a:solidFill>
                            <a:srgbClr val="000000"/>
                          </a:solidFill>
                          <a:latin typeface="Calibri"/>
                        </a:rPr>
                        <a:t>IUSA ( </a:t>
                      </a:r>
                      <a:r>
                        <a:rPr lang="es-MX" sz="1400" b="1" i="0" u="none" strike="noStrike" dirty="0" err="1" smtClean="0">
                          <a:solidFill>
                            <a:srgbClr val="000000"/>
                          </a:solidFill>
                          <a:latin typeface="Calibri"/>
                        </a:rPr>
                        <a:t>automatic</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switch</a:t>
                      </a:r>
                      <a:r>
                        <a:rPr lang="es-MX" sz="1400" b="1" i="0" u="none" strike="noStrike" baseline="0" dirty="0" smtClean="0">
                          <a:solidFill>
                            <a:srgbClr val="000000"/>
                          </a:solidFill>
                          <a:latin typeface="Calibri"/>
                        </a:rPr>
                        <a:t>)</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5.00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PLACA DE 2 UNIDADES </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4.00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PLACA DE 1 UNIDAD</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SOQUET </a:t>
                      </a:r>
                      <a:r>
                        <a:rPr lang="es-MX" sz="1400" b="1" i="0" u="none" strike="noStrike" dirty="0" smtClean="0">
                          <a:solidFill>
                            <a:srgbClr val="000000"/>
                          </a:solidFill>
                          <a:latin typeface="Calibri"/>
                        </a:rPr>
                        <a:t>BAQUELITA  (</a:t>
                      </a:r>
                      <a:r>
                        <a:rPr lang="es-MX" sz="1400" b="1" i="0" u="none" strike="noStrike" dirty="0" err="1" smtClean="0">
                          <a:solidFill>
                            <a:srgbClr val="000000"/>
                          </a:solidFill>
                          <a:latin typeface="Calibri"/>
                        </a:rPr>
                        <a:t>plastic</a:t>
                      </a:r>
                      <a:r>
                        <a:rPr lang="es-MX" sz="1400" b="1" i="0" u="none" strike="noStrike" baseline="0" dirty="0" smtClean="0">
                          <a:solidFill>
                            <a:srgbClr val="000000"/>
                          </a:solidFill>
                          <a:latin typeface="Calibri"/>
                        </a:rPr>
                        <a:t> socket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5.00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FOCO DE 100 </a:t>
                      </a:r>
                      <a:r>
                        <a:rPr lang="es-MX" sz="1400" b="1" i="0" u="none" strike="noStrike" dirty="0" smtClean="0">
                          <a:solidFill>
                            <a:srgbClr val="000000"/>
                          </a:solidFill>
                          <a:latin typeface="Calibri"/>
                        </a:rPr>
                        <a:t>WATTS ( </a:t>
                      </a:r>
                      <a:r>
                        <a:rPr lang="es-MX" sz="1400" b="1" i="0" u="none" strike="noStrike" dirty="0" err="1" smtClean="0">
                          <a:solidFill>
                            <a:srgbClr val="000000"/>
                          </a:solidFill>
                          <a:latin typeface="Calibri"/>
                        </a:rPr>
                        <a:t>flood</a:t>
                      </a:r>
                      <a:r>
                        <a:rPr lang="es-MX" sz="1400" b="1" i="0" u="none" strike="noStrike" baseline="0" dirty="0" smtClean="0">
                          <a:solidFill>
                            <a:srgbClr val="000000"/>
                          </a:solidFill>
                          <a:latin typeface="Calibri"/>
                        </a:rPr>
                        <a:t> light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5.00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INTERRUPTOR DE SEGURIDAD </a:t>
                      </a:r>
                      <a:r>
                        <a:rPr lang="es-MX" sz="1400" b="1" i="0" u="none" strike="noStrike" dirty="0" smtClean="0">
                          <a:solidFill>
                            <a:srgbClr val="000000"/>
                          </a:solidFill>
                          <a:latin typeface="Calibri"/>
                        </a:rPr>
                        <a:t>IUSA (safety </a:t>
                      </a:r>
                      <a:r>
                        <a:rPr lang="es-MX" sz="1400" b="1" i="0" u="none" strike="noStrike" dirty="0" err="1" smtClean="0">
                          <a:solidFill>
                            <a:srgbClr val="000000"/>
                          </a:solidFill>
                          <a:latin typeface="Calibri"/>
                        </a:rPr>
                        <a:t>switch</a:t>
                      </a:r>
                      <a:r>
                        <a:rPr lang="es-MX" sz="1400" b="1" i="0" u="none" strike="noStrike" baseline="0"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POLIFLEX DE 13 MM.</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METRO</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60.00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CAJA CUADRADA DE 75 X 75 MM. DE 13 MM. GALV</a:t>
                      </a:r>
                      <a:r>
                        <a:rPr lang="es-MX" sz="1400" b="1" i="0" u="none" strike="noStrike" dirty="0" smtClean="0">
                          <a:solidFill>
                            <a:srgbClr val="000000"/>
                          </a:solidFill>
                          <a:latin typeface="Calibri"/>
                        </a:rPr>
                        <a:t>.  ( </a:t>
                      </a:r>
                      <a:r>
                        <a:rPr lang="es-MX" sz="1400" b="1" i="0" u="none" strike="noStrike" dirty="0" err="1" smtClean="0">
                          <a:solidFill>
                            <a:srgbClr val="000000"/>
                          </a:solidFill>
                          <a:latin typeface="Calibri"/>
                        </a:rPr>
                        <a:t>square</a:t>
                      </a:r>
                      <a:r>
                        <a:rPr lang="es-MX" sz="1400" b="1" i="0" u="none" strike="noStrike" dirty="0" smtClean="0">
                          <a:solidFill>
                            <a:srgbClr val="000000"/>
                          </a:solidFill>
                          <a:latin typeface="Calibri"/>
                        </a:rPr>
                        <a:t> box)</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5.00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TAPA CUADRADA DE 75 X 75 MM. DE 13 MM. GALV</a:t>
                      </a:r>
                      <a:r>
                        <a:rPr lang="es-MX" sz="1400" b="1" i="0" u="none" strike="noStrike" dirty="0" smtClean="0">
                          <a:solidFill>
                            <a:srgbClr val="000000"/>
                          </a:solidFill>
                          <a:latin typeface="Calibri"/>
                        </a:rPr>
                        <a:t>. ( box</a:t>
                      </a:r>
                      <a:r>
                        <a:rPr lang="es-MX" sz="1400" b="1" i="0" u="none" strike="noStrike" baseline="0" dirty="0" smtClean="0">
                          <a:solidFill>
                            <a:srgbClr val="000000"/>
                          </a:solidFill>
                          <a:latin typeface="Calibri"/>
                        </a:rPr>
                        <a:t> lid)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5.00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1" i="0" u="none" strike="noStrike" dirty="0">
                          <a:solidFill>
                            <a:srgbClr val="000000"/>
                          </a:solidFill>
                          <a:latin typeface="Calibri"/>
                        </a:rPr>
                        <a:t>CHALUPA DE </a:t>
                      </a:r>
                      <a:r>
                        <a:rPr lang="es-MX" sz="1400" b="1" i="0" u="none" strike="noStrike" dirty="0" smtClean="0">
                          <a:solidFill>
                            <a:srgbClr val="000000"/>
                          </a:solidFill>
                          <a:latin typeface="Calibri"/>
                        </a:rPr>
                        <a:t>1/2«   (</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dry</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wall</a:t>
                      </a:r>
                      <a:r>
                        <a:rPr lang="es-MX" sz="1400" b="1" i="0" u="none" strike="noStrike" baseline="0"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5.00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pt-BR" sz="1400" b="1" i="0" u="none" strike="noStrike" dirty="0">
                          <a:solidFill>
                            <a:srgbClr val="000000"/>
                          </a:solidFill>
                          <a:latin typeface="Calibri"/>
                        </a:rPr>
                        <a:t>CINTA AISLANTE DE VINILO DE 19 MM. </a:t>
                      </a:r>
                      <a:r>
                        <a:rPr lang="pt-BR" sz="1400" b="1" i="0" u="none" strike="noStrike" dirty="0" smtClean="0">
                          <a:solidFill>
                            <a:srgbClr val="000000"/>
                          </a:solidFill>
                          <a:latin typeface="Calibri"/>
                        </a:rPr>
                        <a:t>CHICA ( vinyl insullation</a:t>
                      </a:r>
                      <a:r>
                        <a:rPr lang="pt-BR" sz="1400" b="1" i="0" u="none" strike="noStrike" baseline="0" dirty="0" smtClean="0">
                          <a:solidFill>
                            <a:srgbClr val="000000"/>
                          </a:solidFill>
                          <a:latin typeface="Calibri"/>
                        </a:rPr>
                        <a:t> tape ) </a:t>
                      </a:r>
                      <a:endParaRPr lang="pt-BR"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2.00</a:t>
                      </a:r>
                    </a:p>
                  </a:txBody>
                  <a:tcPr marL="9525" marR="9525" marT="9525" marB="0" anchor="b">
                    <a:lnL>
                      <a:noFill/>
                    </a:lnL>
                    <a:lnR>
                      <a:noFill/>
                    </a:lnR>
                    <a:lnT>
                      <a:noFill/>
                    </a:lnT>
                    <a:lnB>
                      <a:noFill/>
                    </a:lnB>
                  </a:tcPr>
                </a:tc>
              </a:tr>
              <a:tr h="325665">
                <a:tc>
                  <a:txBody>
                    <a:bodyPr/>
                    <a:lstStyle/>
                    <a:p>
                      <a:pPr algn="ctr" fontAlgn="b"/>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pt-BR" sz="1400" b="1" i="0" u="none" strike="noStrike" dirty="0" smtClean="0">
                          <a:solidFill>
                            <a:srgbClr val="000000"/>
                          </a:solidFill>
                          <a:latin typeface="Calibri"/>
                        </a:rPr>
                        <a:t>LUMINARIA</a:t>
                      </a:r>
                      <a:r>
                        <a:rPr lang="pt-BR" sz="1400" b="1" i="0" u="none" strike="noStrike" baseline="0" dirty="0" smtClean="0">
                          <a:solidFill>
                            <a:srgbClr val="000000"/>
                          </a:solidFill>
                          <a:latin typeface="Calibri"/>
                        </a:rPr>
                        <a:t> DE ENERGIA SOLAR ( solar powered light  ) </a:t>
                      </a:r>
                      <a:endParaRPr lang="pt-BR"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smtClean="0">
                          <a:solidFill>
                            <a:srgbClr val="000000"/>
                          </a:solidFill>
                          <a:latin typeface="Calibri"/>
                        </a:rPr>
                        <a:t>PIEZA</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smtClean="0">
                          <a:solidFill>
                            <a:srgbClr val="000000"/>
                          </a:solidFill>
                          <a:latin typeface="Calibri"/>
                        </a:rPr>
                        <a:t>1.00</a:t>
                      </a:r>
                    </a:p>
                  </a:txBody>
                  <a:tcPr marL="9525" marR="9525" marT="9525" marB="0" anchor="b">
                    <a:lnL>
                      <a:noFill/>
                    </a:lnL>
                    <a:lnR>
                      <a:noFill/>
                    </a:lnR>
                    <a:lnT>
                      <a:noFill/>
                    </a:lnT>
                    <a:lnB>
                      <a:noFill/>
                    </a:lnB>
                  </a:tcPr>
                </a:tc>
              </a:tr>
            </a:tbl>
          </a:graphicData>
        </a:graphic>
      </p:graphicFrame>
      <p:sp>
        <p:nvSpPr>
          <p:cNvPr id="7" name="6 CuadroTexto"/>
          <p:cNvSpPr txBox="1"/>
          <p:nvPr/>
        </p:nvSpPr>
        <p:spPr>
          <a:xfrm>
            <a:off x="827584" y="404664"/>
            <a:ext cx="7560840" cy="461665"/>
          </a:xfrm>
          <a:prstGeom prst="rect">
            <a:avLst/>
          </a:prstGeom>
          <a:noFill/>
        </p:spPr>
        <p:txBody>
          <a:bodyPr wrap="square" rtlCol="0">
            <a:spAutoFit/>
          </a:bodyPr>
          <a:lstStyle/>
          <a:p>
            <a:pPr algn="ctr"/>
            <a:r>
              <a:rPr lang="es-MX" sz="2400" b="1" dirty="0" smtClean="0"/>
              <a:t>NECESIDADES PARA CUMPLIR UN SUEÑO</a:t>
            </a:r>
            <a:endParaRPr lang="es-MX" sz="2400" b="1" dirty="0"/>
          </a:p>
        </p:txBody>
      </p:sp>
    </p:spTree>
  </p:cSld>
  <p:clrMapOvr>
    <a:masterClrMapping/>
  </p:clrMapOvr>
  <p:transition spd="slow">
    <p:wipe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087865239"/>
              </p:ext>
            </p:extLst>
          </p:nvPr>
        </p:nvGraphicFramePr>
        <p:xfrm>
          <a:off x="539553" y="404659"/>
          <a:ext cx="8136903" cy="5616632"/>
        </p:xfrm>
        <a:graphic>
          <a:graphicData uri="http://schemas.openxmlformats.org/drawingml/2006/table">
            <a:tbl>
              <a:tblPr/>
              <a:tblGrid>
                <a:gridCol w="5775836"/>
                <a:gridCol w="1170777"/>
                <a:gridCol w="1190290"/>
              </a:tblGrid>
              <a:tr h="262090">
                <a:tc>
                  <a:txBody>
                    <a:bodyPr/>
                    <a:lstStyle/>
                    <a:p>
                      <a:pPr algn="ctr" fontAlgn="ctr"/>
                      <a:r>
                        <a:rPr lang="es-MX" sz="1400" b="1" i="0" u="none" strike="noStrike" dirty="0">
                          <a:solidFill>
                            <a:srgbClr val="000000"/>
                          </a:solidFill>
                          <a:latin typeface="Calibri"/>
                        </a:rPr>
                        <a:t>MATERIAL  HIDROSANITARIO</a:t>
                      </a:r>
                    </a:p>
                  </a:txBody>
                  <a:tcPr marL="9525" marR="9525" marT="9525" marB="0" anchor="ctr">
                    <a:lnL>
                      <a:noFill/>
                    </a:lnL>
                    <a:lnR>
                      <a:noFill/>
                    </a:lnR>
                    <a:lnT>
                      <a:noFill/>
                    </a:lnT>
                    <a:lnB>
                      <a:noFill/>
                    </a:lnB>
                  </a:tcPr>
                </a:tc>
                <a:tc>
                  <a:txBody>
                    <a:bodyPr/>
                    <a:lstStyle/>
                    <a:p>
                      <a:pPr algn="ctr" fontAlgn="ctr"/>
                      <a:r>
                        <a:rPr lang="es-MX" sz="1400" b="1" i="0" u="none" strike="noStrike">
                          <a:solidFill>
                            <a:srgbClr val="000000"/>
                          </a:solidFill>
                          <a:latin typeface="Calibri"/>
                        </a:rPr>
                        <a:t>UNIDAD</a:t>
                      </a:r>
                    </a:p>
                  </a:txBody>
                  <a:tcPr marL="9525" marR="9525" marT="9525" marB="0" anchor="ctr">
                    <a:lnL>
                      <a:noFill/>
                    </a:lnL>
                    <a:lnR>
                      <a:noFill/>
                    </a:lnR>
                    <a:lnT>
                      <a:noFill/>
                    </a:lnT>
                    <a:lnB>
                      <a:noFill/>
                    </a:lnB>
                  </a:tcPr>
                </a:tc>
                <a:tc>
                  <a:txBody>
                    <a:bodyPr/>
                    <a:lstStyle/>
                    <a:p>
                      <a:pPr algn="ctr" fontAlgn="ctr"/>
                      <a:r>
                        <a:rPr lang="es-MX" sz="1400" b="1" i="0" u="none" strike="noStrike">
                          <a:solidFill>
                            <a:srgbClr val="000000"/>
                          </a:solidFill>
                          <a:latin typeface="Calibri"/>
                        </a:rPr>
                        <a:t>CANIDAD</a:t>
                      </a:r>
                    </a:p>
                  </a:txBody>
                  <a:tcPr marL="9525" marR="9525" marT="9525" marB="0" anchor="ctr">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TINACO PARA ALMACEN DE AGUA DE 750 </a:t>
                      </a:r>
                      <a:r>
                        <a:rPr lang="es-MX" sz="1400" b="1" i="0" u="none" strike="noStrike" dirty="0" smtClean="0">
                          <a:solidFill>
                            <a:srgbClr val="000000"/>
                          </a:solidFill>
                          <a:latin typeface="Calibri"/>
                        </a:rPr>
                        <a:t>L ( </a:t>
                      </a:r>
                      <a:r>
                        <a:rPr lang="es-MX" sz="1400" b="1" i="0" u="none" strike="noStrike" dirty="0" err="1" smtClean="0">
                          <a:solidFill>
                            <a:srgbClr val="000000"/>
                          </a:solidFill>
                          <a:latin typeface="Calibri"/>
                        </a:rPr>
                        <a:t>water</a:t>
                      </a:r>
                      <a:r>
                        <a:rPr lang="es-MX" sz="1400" b="1" i="0" u="none" strike="noStrike" dirty="0" smtClean="0">
                          <a:solidFill>
                            <a:srgbClr val="000000"/>
                          </a:solidFill>
                          <a:latin typeface="Calibri"/>
                        </a:rPr>
                        <a:t> </a:t>
                      </a:r>
                      <a:r>
                        <a:rPr lang="es-MX" sz="1400" b="1" i="0" u="none" strike="noStrike" dirty="0" err="1" smtClean="0">
                          <a:solidFill>
                            <a:srgbClr val="000000"/>
                          </a:solidFill>
                          <a:latin typeface="Calibri"/>
                        </a:rPr>
                        <a:t>tank</a:t>
                      </a:r>
                      <a:r>
                        <a:rPr lang="es-MX" sz="1400" b="1" i="0" u="none" strike="noStrike"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JUEGO DE BAÑO COMPLETO ( WC Y LAVABO </a:t>
                      </a:r>
                      <a:r>
                        <a:rPr lang="es-MX" sz="1400" b="1" i="0" u="none" strike="noStrike" dirty="0" smtClean="0">
                          <a:solidFill>
                            <a:srgbClr val="000000"/>
                          </a:solidFill>
                          <a:latin typeface="Calibri"/>
                        </a:rPr>
                        <a:t>) </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bathroom</a:t>
                      </a:r>
                      <a:r>
                        <a:rPr lang="es-MX" sz="1400" b="1" i="0" u="none" strike="noStrike" baseline="0" dirty="0" smtClean="0">
                          <a:solidFill>
                            <a:srgbClr val="000000"/>
                          </a:solidFill>
                          <a:latin typeface="Calibri"/>
                        </a:rPr>
                        <a:t> set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JUEGO</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TUBO DE PVC SANITARIO DE </a:t>
                      </a:r>
                      <a:r>
                        <a:rPr lang="es-MX" sz="1400" b="1" i="0" u="none" strike="noStrike" dirty="0" smtClean="0">
                          <a:solidFill>
                            <a:srgbClr val="000000"/>
                          </a:solidFill>
                          <a:latin typeface="Calibri"/>
                        </a:rPr>
                        <a:t>4»   ( PVC</a:t>
                      </a:r>
                      <a:r>
                        <a:rPr lang="es-MX" sz="1400" b="1" i="0" u="none" strike="noStrike" baseline="0" dirty="0" smtClean="0">
                          <a:solidFill>
                            <a:srgbClr val="000000"/>
                          </a:solidFill>
                          <a:latin typeface="Calibri"/>
                        </a:rPr>
                        <a:t> pipe)</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METRO</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6.00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TUBO DE PVC SANITARIO DE 2"</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METRO</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6.00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CODO DE PVC SANITARIO DE 4" X 90 CON SALIDA LATERAL DE 2"</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CODO DE PVC SANITARIO DE  4" X </a:t>
                      </a:r>
                      <a:r>
                        <a:rPr lang="es-MX" sz="1400" b="1" i="0" u="none" strike="noStrike" dirty="0" smtClean="0">
                          <a:solidFill>
                            <a:srgbClr val="000000"/>
                          </a:solidFill>
                          <a:latin typeface="Calibri"/>
                        </a:rPr>
                        <a:t>90   ( PVC </a:t>
                      </a:r>
                      <a:r>
                        <a:rPr lang="es-MX" sz="1400" b="1" i="0" u="none" strike="noStrike" dirty="0" err="1" smtClean="0">
                          <a:solidFill>
                            <a:srgbClr val="000000"/>
                          </a:solidFill>
                          <a:latin typeface="Calibri"/>
                        </a:rPr>
                        <a:t>angle</a:t>
                      </a:r>
                      <a:r>
                        <a:rPr lang="es-MX" sz="1400" b="1" i="0" u="none" strike="noStrike" baseline="0" dirty="0" smtClean="0">
                          <a:solidFill>
                            <a:srgbClr val="000000"/>
                          </a:solidFill>
                          <a:latin typeface="Calibri"/>
                        </a:rPr>
                        <a:t> </a:t>
                      </a:r>
                      <a:r>
                        <a:rPr lang="es-MX" sz="1400" b="1" i="0" u="none" strike="noStrike" dirty="0" err="1" smtClean="0">
                          <a:solidFill>
                            <a:srgbClr val="000000"/>
                          </a:solidFill>
                          <a:latin typeface="Calibri"/>
                        </a:rPr>
                        <a:t>joint</a:t>
                      </a:r>
                      <a:r>
                        <a:rPr lang="es-MX" sz="1400" b="1" i="0" u="none" strike="noStrike"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CODO DE PVC SANITARIO DE  2" X 90</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3.00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CODO DE PVC SANITARIO DE  2" X 45</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2.00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CESPOL POLADERA DE 2" </a:t>
                      </a:r>
                      <a:r>
                        <a:rPr lang="es-MX" sz="1400" b="1" i="0" u="none" strike="noStrike" dirty="0" smtClean="0">
                          <a:solidFill>
                            <a:srgbClr val="000000"/>
                          </a:solidFill>
                          <a:latin typeface="Calibri"/>
                        </a:rPr>
                        <a:t>  ( </a:t>
                      </a:r>
                      <a:r>
                        <a:rPr lang="es-MX" sz="1400" b="1" i="0" u="none" strike="noStrike" dirty="0" err="1" smtClean="0">
                          <a:solidFill>
                            <a:srgbClr val="000000"/>
                          </a:solidFill>
                          <a:latin typeface="Calibri"/>
                        </a:rPr>
                        <a:t>cesspal</a:t>
                      </a:r>
                      <a:r>
                        <a:rPr lang="es-MX" sz="1400" b="1" i="0" u="none" strike="noStrike" baseline="0" dirty="0" smtClean="0">
                          <a:solidFill>
                            <a:srgbClr val="000000"/>
                          </a:solidFill>
                          <a:latin typeface="Calibri"/>
                        </a:rPr>
                        <a:t>  pipe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"Y" DE PVC DE 4" A </a:t>
                      </a:r>
                      <a:r>
                        <a:rPr lang="es-MX" sz="1400" b="1" i="0" u="none" strike="noStrike" dirty="0" smtClean="0">
                          <a:solidFill>
                            <a:srgbClr val="000000"/>
                          </a:solidFill>
                          <a:latin typeface="Calibri"/>
                        </a:rPr>
                        <a:t>2«  </a:t>
                      </a:r>
                      <a:r>
                        <a:rPr lang="es-MX" sz="1400" b="1" i="0" u="none" strike="noStrike" baseline="0" dirty="0" smtClean="0">
                          <a:solidFill>
                            <a:srgbClr val="000000"/>
                          </a:solidFill>
                          <a:latin typeface="Calibri"/>
                        </a:rPr>
                        <a:t> ( Y </a:t>
                      </a:r>
                      <a:r>
                        <a:rPr lang="es-MX" sz="1400" b="1" i="0" u="none" strike="noStrike" baseline="0" dirty="0" err="1" smtClean="0">
                          <a:solidFill>
                            <a:srgbClr val="000000"/>
                          </a:solidFill>
                          <a:latin typeface="Calibri"/>
                        </a:rPr>
                        <a:t>shaped</a:t>
                      </a:r>
                      <a:r>
                        <a:rPr lang="es-MX" sz="1400" b="1" i="0" u="none" strike="noStrike" baseline="0" dirty="0" smtClean="0">
                          <a:solidFill>
                            <a:srgbClr val="000000"/>
                          </a:solidFill>
                          <a:latin typeface="Calibri"/>
                        </a:rPr>
                        <a:t> PCV pipe)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281818">
                <a:tc>
                  <a:txBody>
                    <a:bodyPr/>
                    <a:lstStyle/>
                    <a:p>
                      <a:pPr algn="l" fontAlgn="b"/>
                      <a:r>
                        <a:rPr lang="fr-FR" sz="1400" b="1" i="0" u="none" strike="noStrike" dirty="0">
                          <a:solidFill>
                            <a:srgbClr val="000000"/>
                          </a:solidFill>
                          <a:latin typeface="Calibri"/>
                        </a:rPr>
                        <a:t>BOTE DE PVC DE 1/8", DE 125 </a:t>
                      </a:r>
                      <a:r>
                        <a:rPr lang="fr-FR" sz="1400" b="1" i="0" u="none" strike="noStrike" dirty="0" smtClean="0">
                          <a:solidFill>
                            <a:srgbClr val="000000"/>
                          </a:solidFill>
                          <a:latin typeface="Calibri"/>
                        </a:rPr>
                        <a:t>GRS (PVC  tank</a:t>
                      </a:r>
                      <a:r>
                        <a:rPr lang="fr-FR" sz="1400" b="1" i="0" u="none" strike="noStrike" baseline="0" dirty="0" smtClean="0">
                          <a:solidFill>
                            <a:srgbClr val="000000"/>
                          </a:solidFill>
                          <a:latin typeface="Calibri"/>
                        </a:rPr>
                        <a:t> ) </a:t>
                      </a:r>
                      <a:endParaRPr lang="fr-FR"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TUBO PLUS DE </a:t>
                      </a:r>
                      <a:r>
                        <a:rPr lang="es-MX" sz="1400" b="1" i="0" u="none" strike="noStrike" dirty="0" smtClean="0">
                          <a:solidFill>
                            <a:srgbClr val="000000"/>
                          </a:solidFill>
                          <a:latin typeface="Calibri"/>
                        </a:rPr>
                        <a:t>1/2« </a:t>
                      </a:r>
                      <a:r>
                        <a:rPr lang="es-MX" sz="1400" b="1" i="0" u="none" strike="noStrike" baseline="0" dirty="0" smtClean="0">
                          <a:solidFill>
                            <a:srgbClr val="000000"/>
                          </a:solidFill>
                          <a:latin typeface="Calibri"/>
                        </a:rPr>
                        <a:t>  ( pipe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TRAMO</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7.00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TUBO PLUS DE 3/4"</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TRAMO</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3.00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"T" DE 1/2"</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4.00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"T" DE 3/4"</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2.00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CODO DE 90 </a:t>
                      </a:r>
                      <a:r>
                        <a:rPr lang="es-MX" sz="1400" b="1" i="0" u="none" strike="noStrike" dirty="0" smtClean="0">
                          <a:solidFill>
                            <a:srgbClr val="000000"/>
                          </a:solidFill>
                          <a:latin typeface="Calibri"/>
                        </a:rPr>
                        <a:t>1/2« (</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angle</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joints</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10.00</a:t>
                      </a:r>
                    </a:p>
                  </a:txBody>
                  <a:tcPr marL="9525" marR="9525" marT="9525" marB="0" anchor="b">
                    <a:lnL>
                      <a:noFill/>
                    </a:lnL>
                    <a:lnR>
                      <a:noFill/>
                    </a:lnR>
                    <a:lnT>
                      <a:noFill/>
                    </a:lnT>
                    <a:lnB>
                      <a:noFill/>
                    </a:lnB>
                  </a:tcPr>
                </a:tc>
              </a:tr>
              <a:tr h="281818">
                <a:tc>
                  <a:txBody>
                    <a:bodyPr/>
                    <a:lstStyle/>
                    <a:p>
                      <a:pPr algn="l" fontAlgn="b"/>
                      <a:r>
                        <a:rPr lang="es-MX" sz="1400" b="1" i="0" u="none" strike="noStrike">
                          <a:solidFill>
                            <a:srgbClr val="000000"/>
                          </a:solidFill>
                          <a:latin typeface="Calibri"/>
                        </a:rPr>
                        <a:t>CODO DE 90 3/2"</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3.00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REDUCCIONES DE 3/4" A </a:t>
                      </a:r>
                      <a:r>
                        <a:rPr lang="es-MX" sz="1400" b="1" i="0" u="none" strike="noStrike" dirty="0" smtClean="0">
                          <a:solidFill>
                            <a:srgbClr val="000000"/>
                          </a:solidFill>
                          <a:latin typeface="Calibri"/>
                        </a:rPr>
                        <a:t>1/2« ( </a:t>
                      </a:r>
                      <a:r>
                        <a:rPr lang="es-MX" sz="1400" b="1" i="0" u="none" strike="noStrike" dirty="0" err="1" smtClean="0">
                          <a:solidFill>
                            <a:srgbClr val="000000"/>
                          </a:solidFill>
                          <a:latin typeface="Calibri"/>
                        </a:rPr>
                        <a:t>reducer</a:t>
                      </a:r>
                      <a:r>
                        <a:rPr lang="es-MX" sz="1400" b="1" i="0" u="none" strike="noStrike"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3.00</a:t>
                      </a:r>
                    </a:p>
                  </a:txBody>
                  <a:tcPr marL="9525" marR="9525" marT="9525" marB="0" anchor="b">
                    <a:lnL>
                      <a:noFill/>
                    </a:lnL>
                    <a:lnR>
                      <a:noFill/>
                    </a:lnR>
                    <a:lnT>
                      <a:noFill/>
                    </a:lnT>
                    <a:lnB>
                      <a:noFill/>
                    </a:lnB>
                  </a:tcPr>
                </a:tc>
              </a:tr>
              <a:tr h="281818">
                <a:tc>
                  <a:txBody>
                    <a:bodyPr/>
                    <a:lstStyle/>
                    <a:p>
                      <a:pPr algn="l" fontAlgn="b"/>
                      <a:r>
                        <a:rPr lang="es-MX" sz="1400" b="1" i="0" u="none" strike="noStrike" dirty="0">
                          <a:solidFill>
                            <a:srgbClr val="000000"/>
                          </a:solidFill>
                          <a:latin typeface="Calibri"/>
                        </a:rPr>
                        <a:t>TUERCA UNION </a:t>
                      </a:r>
                      <a:r>
                        <a:rPr lang="es-MX" sz="1400" b="1" i="0" u="none" strike="noStrike" dirty="0" smtClean="0">
                          <a:solidFill>
                            <a:srgbClr val="000000"/>
                          </a:solidFill>
                          <a:latin typeface="Calibri"/>
                        </a:rPr>
                        <a:t>MIXTA  ( </a:t>
                      </a:r>
                      <a:r>
                        <a:rPr lang="es-MX" sz="1400" b="1" i="0" u="none" strike="noStrike" dirty="0" err="1" smtClean="0">
                          <a:solidFill>
                            <a:srgbClr val="000000"/>
                          </a:solidFill>
                          <a:latin typeface="Calibri"/>
                        </a:rPr>
                        <a:t>mixed</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lug</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nuts</a:t>
                      </a:r>
                      <a:r>
                        <a:rPr lang="es-MX" sz="1400" b="1" i="0" u="none" strike="noStrike" baseline="0"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2.00</a:t>
                      </a:r>
                    </a:p>
                  </a:txBody>
                  <a:tcPr marL="9525" marR="9525" marT="9525" marB="0" anchor="b">
                    <a:lnL>
                      <a:noFill/>
                    </a:lnL>
                    <a:lnR>
                      <a:noFill/>
                    </a:lnR>
                    <a:lnT>
                      <a:noFill/>
                    </a:lnT>
                    <a:lnB>
                      <a:noFill/>
                    </a:lnB>
                  </a:tcPr>
                </a:tc>
              </a:tr>
            </a:tbl>
          </a:graphicData>
        </a:graphic>
      </p:graphicFrame>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111751751"/>
              </p:ext>
            </p:extLst>
          </p:nvPr>
        </p:nvGraphicFramePr>
        <p:xfrm>
          <a:off x="539553" y="404664"/>
          <a:ext cx="8064895" cy="5544624"/>
        </p:xfrm>
        <a:graphic>
          <a:graphicData uri="http://schemas.openxmlformats.org/drawingml/2006/table">
            <a:tbl>
              <a:tblPr/>
              <a:tblGrid>
                <a:gridCol w="5724723"/>
                <a:gridCol w="1160416"/>
                <a:gridCol w="1179756"/>
              </a:tblGrid>
              <a:tr h="346539">
                <a:tc>
                  <a:txBody>
                    <a:bodyPr/>
                    <a:lstStyle/>
                    <a:p>
                      <a:pPr algn="l" fontAlgn="b"/>
                      <a:r>
                        <a:rPr lang="es-MX" sz="1400" b="1" i="0" u="none" strike="noStrike" dirty="0">
                          <a:solidFill>
                            <a:srgbClr val="000000"/>
                          </a:solidFill>
                          <a:latin typeface="Calibri"/>
                        </a:rPr>
                        <a:t>CONECTOR MACHO CON </a:t>
                      </a:r>
                      <a:r>
                        <a:rPr lang="es-MX" sz="1400" b="1" i="0" u="none" strike="noStrike" dirty="0" smtClean="0">
                          <a:solidFill>
                            <a:srgbClr val="000000"/>
                          </a:solidFill>
                          <a:latin typeface="Calibri"/>
                        </a:rPr>
                        <a:t>ESPIGA</a:t>
                      </a:r>
                      <a:r>
                        <a:rPr lang="es-MX" sz="1400" b="1" i="0" u="none" strike="noStrike" baseline="0" dirty="0" smtClean="0">
                          <a:solidFill>
                            <a:srgbClr val="000000"/>
                          </a:solidFill>
                          <a:latin typeface="Calibri"/>
                        </a:rPr>
                        <a:t> 3 / 4» ( </a:t>
                      </a:r>
                      <a:r>
                        <a:rPr lang="es-MX" sz="1400" b="1" i="0" u="none" strike="noStrike" baseline="0" dirty="0" err="1" smtClean="0">
                          <a:solidFill>
                            <a:srgbClr val="000000"/>
                          </a:solidFill>
                          <a:latin typeface="Calibri"/>
                        </a:rPr>
                        <a:t>male</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connectors</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CONECTOR MACHO CON ESPIGA </a:t>
                      </a:r>
                      <a:r>
                        <a:rPr lang="es-MX" sz="1400" b="1" i="0" u="none" strike="noStrike" dirty="0" smtClean="0">
                          <a:solidFill>
                            <a:srgbClr val="000000"/>
                          </a:solidFill>
                          <a:latin typeface="Calibri"/>
                        </a:rPr>
                        <a:t>3/4« ( </a:t>
                      </a:r>
                      <a:r>
                        <a:rPr lang="es-MX" sz="1400" b="1" i="0" u="none" strike="noStrike" dirty="0" err="1" smtClean="0">
                          <a:solidFill>
                            <a:srgbClr val="000000"/>
                          </a:solidFill>
                          <a:latin typeface="Calibri"/>
                        </a:rPr>
                        <a:t>female</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connectors</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CONECTOR HEMBRA CON ESPIGA DE </a:t>
                      </a:r>
                      <a:r>
                        <a:rPr lang="es-MX" sz="1400" b="1" i="0" u="none" strike="noStrike" dirty="0" smtClean="0">
                          <a:solidFill>
                            <a:srgbClr val="000000"/>
                          </a:solidFill>
                          <a:latin typeface="Calibri"/>
                        </a:rPr>
                        <a:t>3/4«   (</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large</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connectors</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6.00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CODO DE 90 CON ROSA MACHO </a:t>
                      </a:r>
                      <a:r>
                        <a:rPr lang="es-MX" sz="1400" b="1" i="0" u="none" strike="noStrike" dirty="0" smtClean="0">
                          <a:solidFill>
                            <a:srgbClr val="000000"/>
                          </a:solidFill>
                          <a:latin typeface="Calibri"/>
                        </a:rPr>
                        <a:t>1/2« </a:t>
                      </a:r>
                      <a:r>
                        <a:rPr lang="es-MX" sz="1400" b="1" i="0" u="none" strike="noStrike" baseline="0" dirty="0" smtClean="0">
                          <a:solidFill>
                            <a:srgbClr val="000000"/>
                          </a:solidFill>
                          <a:latin typeface="Calibri"/>
                        </a:rPr>
                        <a:t> ( </a:t>
                      </a:r>
                      <a:r>
                        <a:rPr lang="es-MX" sz="1400" b="1" i="0" u="none" strike="noStrike" baseline="0" dirty="0" err="1" smtClean="0">
                          <a:solidFill>
                            <a:srgbClr val="000000"/>
                          </a:solidFill>
                          <a:latin typeface="Calibri"/>
                        </a:rPr>
                        <a:t>angle</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3.00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LLAVE ANGULAR DE </a:t>
                      </a:r>
                      <a:r>
                        <a:rPr lang="es-MX" sz="1400" b="1" i="0" u="none" strike="noStrike" dirty="0" smtClean="0">
                          <a:solidFill>
                            <a:srgbClr val="000000"/>
                          </a:solidFill>
                          <a:latin typeface="Calibri"/>
                        </a:rPr>
                        <a:t>1/2«  ( Angular</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Tap</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5.00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COPLE DE 1/2"</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MEZCLADORA </a:t>
                      </a:r>
                      <a:r>
                        <a:rPr lang="es-MX" sz="1400" b="1" i="0" u="none" strike="noStrike" dirty="0" smtClean="0">
                          <a:solidFill>
                            <a:srgbClr val="000000"/>
                          </a:solidFill>
                          <a:latin typeface="Calibri"/>
                        </a:rPr>
                        <a:t>ECONOMICA (</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economic</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faucets</a:t>
                      </a:r>
                      <a:r>
                        <a:rPr lang="es-MX" sz="1400" b="1" i="0" u="none" strike="noStrike" baseline="0"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REGADERA DE MANERALES LINEA </a:t>
                      </a:r>
                      <a:r>
                        <a:rPr lang="es-MX" sz="1400" b="1" i="0" u="none" strike="noStrike" dirty="0" smtClean="0">
                          <a:solidFill>
                            <a:srgbClr val="000000"/>
                          </a:solidFill>
                          <a:latin typeface="Calibri"/>
                        </a:rPr>
                        <a:t>ECONOMICA ( </a:t>
                      </a:r>
                      <a:r>
                        <a:rPr lang="es-MX" sz="1400" b="1" i="0" u="none" strike="noStrike" dirty="0" err="1" smtClean="0">
                          <a:solidFill>
                            <a:srgbClr val="000000"/>
                          </a:solidFill>
                          <a:latin typeface="Calibri"/>
                        </a:rPr>
                        <a:t>econ.</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Shower</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JUNTA PROEL </a:t>
                      </a:r>
                      <a:r>
                        <a:rPr lang="es-MX" sz="1400" b="1" i="0" u="none" strike="noStrike" dirty="0" smtClean="0">
                          <a:solidFill>
                            <a:srgbClr val="000000"/>
                          </a:solidFill>
                          <a:latin typeface="Calibri"/>
                        </a:rPr>
                        <a:t>COMPLETA  ( heavy </a:t>
                      </a:r>
                      <a:r>
                        <a:rPr lang="es-MX" sz="1400" b="1" i="0" u="none" strike="noStrike" dirty="0" err="1" smtClean="0">
                          <a:solidFill>
                            <a:srgbClr val="000000"/>
                          </a:solidFill>
                          <a:latin typeface="Calibri"/>
                        </a:rPr>
                        <a:t>duty</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assembly</a:t>
                      </a:r>
                      <a:r>
                        <a:rPr lang="es-MX" sz="1400" b="1" i="0" u="none" strike="noStrike" baseline="0" dirty="0" smtClean="0">
                          <a:solidFill>
                            <a:srgbClr val="000000"/>
                          </a:solidFill>
                          <a:latin typeface="Calibri"/>
                        </a:rPr>
                        <a:t> box)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SOPORTES PARA LAVABO </a:t>
                      </a:r>
                      <a:r>
                        <a:rPr lang="es-MX" sz="1400" b="1" i="0" u="none" strike="noStrike" dirty="0" smtClean="0">
                          <a:solidFill>
                            <a:srgbClr val="000000"/>
                          </a:solidFill>
                          <a:latin typeface="Calibri"/>
                        </a:rPr>
                        <a:t>COMPLETO (</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supports</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for</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wash</a:t>
                      </a:r>
                      <a:r>
                        <a:rPr lang="es-MX" sz="1400" b="1" i="0" u="none" strike="noStrike" baseline="0" dirty="0" smtClean="0">
                          <a:solidFill>
                            <a:srgbClr val="000000"/>
                          </a:solidFill>
                          <a:latin typeface="Calibri"/>
                        </a:rPr>
                        <a:t> stand)</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CESPOL PARA LAVABO </a:t>
                      </a:r>
                      <a:r>
                        <a:rPr lang="es-MX" sz="1400" b="1" i="0" u="none" strike="noStrike" dirty="0" smtClean="0">
                          <a:solidFill>
                            <a:srgbClr val="000000"/>
                          </a:solidFill>
                          <a:latin typeface="Calibri"/>
                        </a:rPr>
                        <a:t>ECONOMICO  ( </a:t>
                      </a:r>
                      <a:r>
                        <a:rPr lang="es-MX" sz="1400" b="1" i="0" u="none" strike="noStrike" dirty="0" err="1" smtClean="0">
                          <a:solidFill>
                            <a:srgbClr val="000000"/>
                          </a:solidFill>
                          <a:latin typeface="Calibri"/>
                        </a:rPr>
                        <a:t>Cesspol</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for</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econ.</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Bathbasin</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2.00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FLEXICO PARA LAVABO </a:t>
                      </a:r>
                      <a:r>
                        <a:rPr lang="es-MX" sz="1400" b="1" i="0" u="none" strike="noStrike" dirty="0" smtClean="0">
                          <a:solidFill>
                            <a:srgbClr val="000000"/>
                          </a:solidFill>
                          <a:latin typeface="Calibri"/>
                        </a:rPr>
                        <a:t>URREA ( pipes </a:t>
                      </a:r>
                      <a:r>
                        <a:rPr lang="es-MX" sz="1400" b="1" i="0" u="none" strike="noStrike" dirty="0" err="1" smtClean="0">
                          <a:solidFill>
                            <a:srgbClr val="000000"/>
                          </a:solidFill>
                          <a:latin typeface="Calibri"/>
                        </a:rPr>
                        <a:t>for</a:t>
                      </a:r>
                      <a:r>
                        <a:rPr lang="es-MX" sz="1400" b="1" i="0" u="none" strike="noStrike" dirty="0" smtClean="0">
                          <a:solidFill>
                            <a:srgbClr val="000000"/>
                          </a:solidFill>
                          <a:latin typeface="Calibri"/>
                        </a:rPr>
                        <a:t> urinal</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FLEXICO PARA WC </a:t>
                      </a:r>
                      <a:r>
                        <a:rPr lang="es-MX" sz="1400" b="1" i="0" u="none" strike="noStrike" dirty="0" smtClean="0">
                          <a:solidFill>
                            <a:srgbClr val="000000"/>
                          </a:solidFill>
                          <a:latin typeface="Calibri"/>
                        </a:rPr>
                        <a:t>URREA  ( pipes</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for</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toilet</a:t>
                      </a:r>
                      <a:r>
                        <a:rPr lang="es-MX" sz="1400" b="1" i="0" u="none" strike="noStrike" baseline="0" dirty="0" smtClean="0">
                          <a:solidFill>
                            <a:srgbClr val="000000"/>
                          </a:solidFill>
                          <a:latin typeface="Calibri"/>
                        </a:rPr>
                        <a:t> urinal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2.00</a:t>
                      </a:r>
                    </a:p>
                  </a:txBody>
                  <a:tcPr marL="9525" marR="9525" marT="9525" marB="0" anchor="b">
                    <a:lnL>
                      <a:noFill/>
                    </a:lnL>
                    <a:lnR>
                      <a:noFill/>
                    </a:lnR>
                    <a:lnT>
                      <a:noFill/>
                    </a:lnT>
                    <a:lnB>
                      <a:noFill/>
                    </a:lnB>
                  </a:tcPr>
                </a:tc>
              </a:tr>
              <a:tr h="346539">
                <a:tc>
                  <a:txBody>
                    <a:bodyPr/>
                    <a:lstStyle/>
                    <a:p>
                      <a:pPr algn="l" fontAlgn="b"/>
                      <a:r>
                        <a:rPr lang="es-MX" sz="1400" b="1" i="0" u="none" strike="noStrike" dirty="0" err="1" smtClean="0">
                          <a:solidFill>
                            <a:srgbClr val="000000"/>
                          </a:solidFill>
                          <a:latin typeface="Calibri"/>
                        </a:rPr>
                        <a:t>LlAVE</a:t>
                      </a:r>
                      <a:r>
                        <a:rPr lang="es-MX" sz="1400" b="1" i="0" u="none" strike="noStrike" dirty="0" smtClean="0">
                          <a:solidFill>
                            <a:srgbClr val="000000"/>
                          </a:solidFill>
                          <a:latin typeface="Calibri"/>
                        </a:rPr>
                        <a:t> </a:t>
                      </a:r>
                      <a:r>
                        <a:rPr lang="es-MX" sz="1400" b="1" i="0" u="none" strike="noStrike" dirty="0">
                          <a:solidFill>
                            <a:srgbClr val="000000"/>
                          </a:solidFill>
                          <a:latin typeface="Calibri"/>
                        </a:rPr>
                        <a:t>PARA EMPOTRAR </a:t>
                      </a:r>
                      <a:r>
                        <a:rPr lang="es-MX" sz="1400" b="1" i="0" u="none" strike="noStrike" dirty="0" smtClean="0">
                          <a:solidFill>
                            <a:srgbClr val="000000"/>
                          </a:solidFill>
                          <a:latin typeface="Calibri"/>
                        </a:rPr>
                        <a:t>URREA  (</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Urnil</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discharge</a:t>
                      </a:r>
                      <a:r>
                        <a:rPr lang="es-MX" sz="1400" b="1" i="0" u="none" strike="noStrike" baseline="0"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BIODIGESTOR ROTOPLAS DE 600 </a:t>
                      </a:r>
                      <a:r>
                        <a:rPr lang="es-MX" sz="1400" b="1" i="0" u="none" strike="noStrike" dirty="0" smtClean="0">
                          <a:solidFill>
                            <a:srgbClr val="000000"/>
                          </a:solidFill>
                          <a:latin typeface="Calibri"/>
                        </a:rPr>
                        <a:t>L  ( </a:t>
                      </a:r>
                      <a:r>
                        <a:rPr lang="es-MX" sz="1400" b="1" i="0" u="none" strike="noStrike" dirty="0" err="1" smtClean="0">
                          <a:solidFill>
                            <a:srgbClr val="000000"/>
                          </a:solidFill>
                          <a:latin typeface="Calibri"/>
                        </a:rPr>
                        <a:t>biodigester</a:t>
                      </a:r>
                      <a:r>
                        <a:rPr lang="es-MX" sz="1400" b="1" i="0" u="none" strike="noStrike" dirty="0" smtClean="0">
                          <a:solidFill>
                            <a:srgbClr val="000000"/>
                          </a:solidFill>
                          <a:latin typeface="Calibri"/>
                        </a:rPr>
                        <a:t> </a:t>
                      </a:r>
                      <a:r>
                        <a:rPr lang="es-MX" sz="1400" b="1" i="0" u="none" strike="noStrike" dirty="0" err="1" smtClean="0">
                          <a:solidFill>
                            <a:srgbClr val="000000"/>
                          </a:solidFill>
                          <a:latin typeface="Calibri"/>
                        </a:rPr>
                        <a:t>tank</a:t>
                      </a:r>
                      <a:r>
                        <a:rPr lang="es-MX" sz="1400" b="1" i="0" u="none" strike="noStrike"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1.00</a:t>
                      </a:r>
                    </a:p>
                  </a:txBody>
                  <a:tcPr marL="9525" marR="9525" marT="9525" marB="0" anchor="b">
                    <a:lnL>
                      <a:noFill/>
                    </a:lnL>
                    <a:lnR>
                      <a:noFill/>
                    </a:lnR>
                    <a:lnT>
                      <a:noFill/>
                    </a:lnT>
                    <a:lnB>
                      <a:noFill/>
                    </a:lnB>
                  </a:tcPr>
                </a:tc>
              </a:tr>
              <a:tr h="346539">
                <a:tc>
                  <a:txBody>
                    <a:bodyPr/>
                    <a:lstStyle/>
                    <a:p>
                      <a:pPr algn="l" fontAlgn="b"/>
                      <a:r>
                        <a:rPr lang="es-MX" sz="1400" b="1" i="0" u="none" strike="noStrike" dirty="0">
                          <a:solidFill>
                            <a:srgbClr val="000000"/>
                          </a:solidFill>
                          <a:latin typeface="Calibri"/>
                        </a:rPr>
                        <a:t>CALENTADOR SOLAR PARA 4 PERSONAS </a:t>
                      </a:r>
                      <a:r>
                        <a:rPr lang="es-MX" sz="1400" b="1" i="0" u="none" strike="noStrike" dirty="0" smtClean="0">
                          <a:solidFill>
                            <a:srgbClr val="000000"/>
                          </a:solidFill>
                          <a:latin typeface="Calibri"/>
                        </a:rPr>
                        <a:t> (</a:t>
                      </a:r>
                      <a:r>
                        <a:rPr lang="es-MX" sz="1400" b="1" i="0" u="none" strike="noStrike" baseline="0" dirty="0" smtClean="0">
                          <a:solidFill>
                            <a:srgbClr val="000000"/>
                          </a:solidFill>
                          <a:latin typeface="Calibri"/>
                        </a:rPr>
                        <a:t> solar </a:t>
                      </a:r>
                      <a:r>
                        <a:rPr lang="es-MX" sz="1400" b="1" i="0" u="none" strike="noStrike" baseline="0" dirty="0" err="1" smtClean="0">
                          <a:solidFill>
                            <a:srgbClr val="000000"/>
                          </a:solidFill>
                          <a:latin typeface="Calibri"/>
                        </a:rPr>
                        <a:t>water</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heater</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for</a:t>
                      </a:r>
                      <a:r>
                        <a:rPr lang="es-MX" sz="1400" b="1" i="0" u="none" strike="noStrike" baseline="0" dirty="0" smtClean="0">
                          <a:solidFill>
                            <a:srgbClr val="000000"/>
                          </a:solidFill>
                          <a:latin typeface="Calibri"/>
                        </a:rPr>
                        <a:t> 4 </a:t>
                      </a:r>
                      <a:r>
                        <a:rPr lang="es-MX" sz="1400" b="1" i="0" u="none" strike="noStrike" baseline="0" dirty="0" err="1" smtClean="0">
                          <a:solidFill>
                            <a:srgbClr val="000000"/>
                          </a:solidFill>
                          <a:latin typeface="Calibri"/>
                        </a:rPr>
                        <a:t>persons</a:t>
                      </a:r>
                      <a:r>
                        <a:rPr lang="es-MX" sz="1400" b="1" i="0" u="none" strike="noStrike" baseline="0" dirty="0" smtClean="0">
                          <a:solidFill>
                            <a:srgbClr val="000000"/>
                          </a:solidFill>
                          <a:latin typeface="Calibri"/>
                        </a:rPr>
                        <a:t>)</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1.00</a:t>
                      </a:r>
                    </a:p>
                  </a:txBody>
                  <a:tcPr marL="9525" marR="9525" marT="9525" marB="0" anchor="b">
                    <a:lnL>
                      <a:noFill/>
                    </a:lnL>
                    <a:lnR>
                      <a:noFill/>
                    </a:lnR>
                    <a:lnT>
                      <a:noFill/>
                    </a:lnT>
                    <a:lnB>
                      <a:noFill/>
                    </a:lnB>
                  </a:tcPr>
                </a:tc>
              </a:tr>
            </a:tbl>
          </a:graphicData>
        </a:graphic>
      </p:graphicFrame>
    </p:spTree>
  </p:cSld>
  <p:clrMapOvr>
    <a:masterClrMapping/>
  </p:clrMapOvr>
  <p:transition spd="slow">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75533233"/>
              </p:ext>
            </p:extLst>
          </p:nvPr>
        </p:nvGraphicFramePr>
        <p:xfrm>
          <a:off x="395536" y="404660"/>
          <a:ext cx="8280920" cy="4458032"/>
        </p:xfrm>
        <a:graphic>
          <a:graphicData uri="http://schemas.openxmlformats.org/drawingml/2006/table">
            <a:tbl>
              <a:tblPr/>
              <a:tblGrid>
                <a:gridCol w="5878063"/>
                <a:gridCol w="1191499"/>
                <a:gridCol w="1211358"/>
              </a:tblGrid>
              <a:tr h="544061">
                <a:tc>
                  <a:txBody>
                    <a:bodyPr/>
                    <a:lstStyle/>
                    <a:p>
                      <a:pPr algn="ctr" fontAlgn="b"/>
                      <a:r>
                        <a:rPr lang="es-MX" sz="1400" b="1" i="0" u="none" strike="noStrike" dirty="0">
                          <a:solidFill>
                            <a:srgbClr val="000000"/>
                          </a:solidFill>
                          <a:latin typeface="Calibri"/>
                        </a:rPr>
                        <a:t>HERRERÍA DE ALUMINIO</a:t>
                      </a:r>
                    </a:p>
                  </a:txBody>
                  <a:tcPr marL="9525" marR="9525" marT="9525" marB="0" anchor="b">
                    <a:lnL>
                      <a:noFill/>
                    </a:lnL>
                    <a:lnR>
                      <a:noFill/>
                    </a:lnR>
                    <a:lnT>
                      <a:noFill/>
                    </a:lnT>
                    <a:lnB>
                      <a:noFill/>
                    </a:lnB>
                  </a:tcPr>
                </a:tc>
                <a:tc>
                  <a:txBody>
                    <a:bodyPr/>
                    <a:lstStyle/>
                    <a:p>
                      <a:pPr algn="ctr" fontAlgn="ctr"/>
                      <a:r>
                        <a:rPr lang="es-MX" sz="1400" b="1" i="0" u="none" strike="noStrike">
                          <a:solidFill>
                            <a:srgbClr val="000000"/>
                          </a:solidFill>
                          <a:latin typeface="Calibri"/>
                        </a:rPr>
                        <a:t>UNIDAD</a:t>
                      </a:r>
                    </a:p>
                  </a:txBody>
                  <a:tcPr marL="9525" marR="9525" marT="9525" marB="0" anchor="ctr">
                    <a:lnL>
                      <a:noFill/>
                    </a:lnL>
                    <a:lnR>
                      <a:noFill/>
                    </a:lnR>
                    <a:lnT>
                      <a:noFill/>
                    </a:lnT>
                    <a:lnB>
                      <a:noFill/>
                    </a:lnB>
                  </a:tcPr>
                </a:tc>
                <a:tc>
                  <a:txBody>
                    <a:bodyPr/>
                    <a:lstStyle/>
                    <a:p>
                      <a:pPr algn="ctr" fontAlgn="ctr"/>
                      <a:r>
                        <a:rPr lang="es-MX" sz="1400" b="1" i="0" u="none" strike="noStrike">
                          <a:solidFill>
                            <a:srgbClr val="000000"/>
                          </a:solidFill>
                          <a:latin typeface="Calibri"/>
                        </a:rPr>
                        <a:t>CANIDAD</a:t>
                      </a:r>
                    </a:p>
                  </a:txBody>
                  <a:tcPr marL="9525" marR="9525" marT="9525" marB="0" anchor="ctr">
                    <a:lnL>
                      <a:noFill/>
                    </a:lnL>
                    <a:lnR>
                      <a:noFill/>
                    </a:lnR>
                    <a:lnT>
                      <a:noFill/>
                    </a:lnT>
                    <a:lnB>
                      <a:noFill/>
                    </a:lnB>
                  </a:tcPr>
                </a:tc>
              </a:tr>
              <a:tr h="544061">
                <a:tc>
                  <a:txBody>
                    <a:bodyPr/>
                    <a:lstStyle/>
                    <a:p>
                      <a:pPr algn="l" fontAlgn="b"/>
                      <a:r>
                        <a:rPr lang="es-MX" sz="1400" b="1" i="0" u="none" strike="noStrike" dirty="0">
                          <a:solidFill>
                            <a:srgbClr val="000000"/>
                          </a:solidFill>
                          <a:latin typeface="Calibri"/>
                        </a:rPr>
                        <a:t>PUERTA DE ALUMINIO 0.90 X </a:t>
                      </a:r>
                      <a:r>
                        <a:rPr lang="es-MX" sz="1400" b="1" i="0" u="none" strike="noStrike" dirty="0" smtClean="0">
                          <a:solidFill>
                            <a:srgbClr val="000000"/>
                          </a:solidFill>
                          <a:latin typeface="Calibri"/>
                        </a:rPr>
                        <a:t>2.20</a:t>
                      </a:r>
                      <a:r>
                        <a:rPr lang="es-MX" sz="1400" b="1" i="0" u="none" strike="noStrike" baseline="0" dirty="0" smtClean="0">
                          <a:solidFill>
                            <a:srgbClr val="000000"/>
                          </a:solidFill>
                          <a:latin typeface="Calibri"/>
                        </a:rPr>
                        <a:t> M  ( </a:t>
                      </a:r>
                      <a:r>
                        <a:rPr lang="es-MX" sz="1400" b="1" i="0" u="none" strike="noStrike" baseline="0" dirty="0" err="1" smtClean="0">
                          <a:solidFill>
                            <a:srgbClr val="000000"/>
                          </a:solidFill>
                          <a:latin typeface="Calibri"/>
                        </a:rPr>
                        <a:t>Alumimum</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Door</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2.00</a:t>
                      </a:r>
                    </a:p>
                  </a:txBody>
                  <a:tcPr marL="9525" marR="9525" marT="9525" marB="0" anchor="b">
                    <a:lnL>
                      <a:noFill/>
                    </a:lnL>
                    <a:lnR>
                      <a:noFill/>
                    </a:lnR>
                    <a:lnT>
                      <a:noFill/>
                    </a:lnT>
                    <a:lnB>
                      <a:noFill/>
                    </a:lnB>
                  </a:tcPr>
                </a:tc>
              </a:tr>
              <a:tr h="544061">
                <a:tc>
                  <a:txBody>
                    <a:bodyPr/>
                    <a:lstStyle/>
                    <a:p>
                      <a:pPr algn="l" fontAlgn="b"/>
                      <a:r>
                        <a:rPr lang="es-MX" sz="1400" b="1" i="0" u="none" strike="noStrike" dirty="0">
                          <a:solidFill>
                            <a:srgbClr val="000000"/>
                          </a:solidFill>
                          <a:latin typeface="Calibri"/>
                        </a:rPr>
                        <a:t>VENTANA DE ALUMINIO DE 1.40 X 1.40 </a:t>
                      </a:r>
                      <a:r>
                        <a:rPr lang="es-MX" sz="1400" b="1" i="0" u="none" strike="noStrike" dirty="0" smtClean="0">
                          <a:solidFill>
                            <a:srgbClr val="000000"/>
                          </a:solidFill>
                          <a:latin typeface="Calibri"/>
                        </a:rPr>
                        <a:t>M ( </a:t>
                      </a:r>
                      <a:r>
                        <a:rPr lang="es-MX" sz="1400" b="1" i="0" u="none" strike="noStrike" dirty="0" err="1" smtClean="0">
                          <a:solidFill>
                            <a:srgbClr val="000000"/>
                          </a:solidFill>
                          <a:latin typeface="Calibri"/>
                        </a:rPr>
                        <a:t>Alumimun</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Window</a:t>
                      </a:r>
                      <a:r>
                        <a:rPr lang="es-MX" sz="1400" b="1" i="0" u="none" strike="noStrike" baseline="0" dirty="0" smtClean="0">
                          <a:solidFill>
                            <a:srgbClr val="000000"/>
                          </a:solidFill>
                          <a:latin typeface="Calibri"/>
                        </a:rPr>
                        <a:t>)</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PIEZA</a:t>
                      </a: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4.00</a:t>
                      </a:r>
                    </a:p>
                  </a:txBody>
                  <a:tcPr marL="9525" marR="9525" marT="9525" marB="0" anchor="b">
                    <a:lnL>
                      <a:noFill/>
                    </a:lnL>
                    <a:lnR>
                      <a:noFill/>
                    </a:lnR>
                    <a:lnT>
                      <a:noFill/>
                    </a:lnT>
                    <a:lnB>
                      <a:noFill/>
                    </a:lnB>
                  </a:tcPr>
                </a:tc>
              </a:tr>
              <a:tr h="544061">
                <a:tc>
                  <a:txBody>
                    <a:bodyPr/>
                    <a:lstStyle/>
                    <a:p>
                      <a:pPr algn="l" fontAlgn="b"/>
                      <a:r>
                        <a:rPr lang="es-MX" sz="1400" b="1" i="0" u="none" strike="noStrike" dirty="0" smtClean="0">
                          <a:solidFill>
                            <a:srgbClr val="000000"/>
                          </a:solidFill>
                          <a:latin typeface="Calibri"/>
                        </a:rPr>
                        <a:t>Puerta</a:t>
                      </a:r>
                      <a:r>
                        <a:rPr lang="es-MX" sz="1400" b="1" i="0" u="none" strike="noStrike" baseline="0" dirty="0" smtClean="0">
                          <a:solidFill>
                            <a:srgbClr val="000000"/>
                          </a:solidFill>
                          <a:latin typeface="Calibri"/>
                        </a:rPr>
                        <a:t> de Tambor para interior  .90  x 2.2 m ( Interior </a:t>
                      </a:r>
                      <a:r>
                        <a:rPr lang="es-MX" sz="1400" b="1" i="0" u="none" strike="noStrike" baseline="0" dirty="0" err="1" smtClean="0">
                          <a:solidFill>
                            <a:srgbClr val="000000"/>
                          </a:solidFill>
                          <a:latin typeface="Calibri"/>
                        </a:rPr>
                        <a:t>Tambour</a:t>
                      </a:r>
                      <a:r>
                        <a:rPr lang="es-MX" sz="1400" b="1" i="0" u="none" strike="noStrike" baseline="0" dirty="0" smtClean="0">
                          <a:solidFill>
                            <a:srgbClr val="000000"/>
                          </a:solidFill>
                          <a:latin typeface="Calibri"/>
                        </a:rPr>
                        <a:t> </a:t>
                      </a:r>
                      <a:r>
                        <a:rPr lang="es-MX" sz="1400" b="1" i="0" u="none" strike="noStrike" baseline="0" dirty="0" err="1" smtClean="0">
                          <a:solidFill>
                            <a:srgbClr val="000000"/>
                          </a:solidFill>
                          <a:latin typeface="Calibri"/>
                        </a:rPr>
                        <a:t>Door</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smtClean="0">
                          <a:solidFill>
                            <a:srgbClr val="000000"/>
                          </a:solidFill>
                          <a:latin typeface="Calibri"/>
                        </a:rPr>
                        <a:t>PIEZA</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smtClean="0">
                          <a:solidFill>
                            <a:srgbClr val="000000"/>
                          </a:solidFill>
                          <a:latin typeface="Calibri"/>
                        </a:rPr>
                        <a:t>2.00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r>
              <a:tr h="544061">
                <a:tc>
                  <a:txBody>
                    <a:bodyPr/>
                    <a:lstStyle/>
                    <a:p>
                      <a:pPr algn="ctr" fontAlgn="ctr"/>
                      <a:r>
                        <a:rPr lang="es-MX" sz="1400" b="1" i="0" u="none" strike="noStrike" dirty="0">
                          <a:solidFill>
                            <a:srgbClr val="000000"/>
                          </a:solidFill>
                          <a:latin typeface="Calibri"/>
                        </a:rPr>
                        <a:t>ACABADOS</a:t>
                      </a:r>
                    </a:p>
                  </a:txBody>
                  <a:tcPr marL="9525" marR="9525" marT="9525" marB="0" anchor="ctr">
                    <a:lnL>
                      <a:noFill/>
                    </a:lnL>
                    <a:lnR>
                      <a:noFill/>
                    </a:lnR>
                    <a:lnT>
                      <a:noFill/>
                    </a:lnT>
                    <a:lnB>
                      <a:noFill/>
                    </a:lnB>
                  </a:tcPr>
                </a:tc>
                <a:tc>
                  <a:txBody>
                    <a:bodyPr/>
                    <a:lstStyle/>
                    <a:p>
                      <a:pPr algn="ctr" fontAlgn="ctr"/>
                      <a:r>
                        <a:rPr lang="es-MX" sz="1400" b="1" i="0" u="none" strike="noStrike">
                          <a:solidFill>
                            <a:srgbClr val="000000"/>
                          </a:solidFill>
                          <a:latin typeface="Calibri"/>
                        </a:rPr>
                        <a:t>UNIDAD</a:t>
                      </a:r>
                    </a:p>
                  </a:txBody>
                  <a:tcPr marL="9525" marR="9525" marT="9525" marB="0" anchor="ctr">
                    <a:lnL>
                      <a:noFill/>
                    </a:lnL>
                    <a:lnR>
                      <a:noFill/>
                    </a:lnR>
                    <a:lnT>
                      <a:noFill/>
                    </a:lnT>
                    <a:lnB>
                      <a:noFill/>
                    </a:lnB>
                  </a:tcPr>
                </a:tc>
                <a:tc>
                  <a:txBody>
                    <a:bodyPr/>
                    <a:lstStyle/>
                    <a:p>
                      <a:pPr algn="ctr" fontAlgn="ctr"/>
                      <a:r>
                        <a:rPr lang="es-MX" sz="1400" b="1" i="0" u="none" strike="noStrike">
                          <a:solidFill>
                            <a:srgbClr val="000000"/>
                          </a:solidFill>
                          <a:latin typeface="Calibri"/>
                        </a:rPr>
                        <a:t>CANIDAD</a:t>
                      </a:r>
                    </a:p>
                  </a:txBody>
                  <a:tcPr marL="9525" marR="9525" marT="9525" marB="0" anchor="ctr">
                    <a:lnL>
                      <a:noFill/>
                    </a:lnL>
                    <a:lnR>
                      <a:noFill/>
                    </a:lnR>
                    <a:lnT>
                      <a:noFill/>
                    </a:lnT>
                    <a:lnB>
                      <a:noFill/>
                    </a:lnB>
                  </a:tcPr>
                </a:tc>
              </a:tr>
              <a:tr h="544061">
                <a:tc>
                  <a:txBody>
                    <a:bodyPr/>
                    <a:lstStyle/>
                    <a:p>
                      <a:pPr algn="l" fontAlgn="b"/>
                      <a:r>
                        <a:rPr lang="es-MX" sz="1400" b="1" i="0" u="none" strike="noStrike" dirty="0">
                          <a:solidFill>
                            <a:srgbClr val="000000"/>
                          </a:solidFill>
                          <a:latin typeface="Calibri"/>
                        </a:rPr>
                        <a:t>PINTURA VINILICA </a:t>
                      </a:r>
                      <a:r>
                        <a:rPr lang="es-MX" sz="1400" b="1" i="0" u="none" strike="noStrike" dirty="0" smtClean="0">
                          <a:solidFill>
                            <a:srgbClr val="000000"/>
                          </a:solidFill>
                          <a:latin typeface="Calibri"/>
                        </a:rPr>
                        <a:t> ( </a:t>
                      </a:r>
                      <a:r>
                        <a:rPr lang="es-MX" sz="1400" b="1" i="0" u="none" strike="noStrike" dirty="0" err="1" smtClean="0">
                          <a:solidFill>
                            <a:srgbClr val="000000"/>
                          </a:solidFill>
                          <a:latin typeface="Calibri"/>
                        </a:rPr>
                        <a:t>Vinly</a:t>
                      </a:r>
                      <a:r>
                        <a:rPr lang="es-MX" sz="1400" b="1" i="0" u="none" strike="noStrike" dirty="0" smtClean="0">
                          <a:solidFill>
                            <a:srgbClr val="000000"/>
                          </a:solidFill>
                          <a:latin typeface="Calibri"/>
                        </a:rPr>
                        <a:t> </a:t>
                      </a:r>
                      <a:r>
                        <a:rPr lang="es-MX" sz="1400" b="1" i="0" u="none" strike="noStrike" dirty="0" err="1" smtClean="0">
                          <a:solidFill>
                            <a:srgbClr val="000000"/>
                          </a:solidFill>
                          <a:latin typeface="Calibri"/>
                        </a:rPr>
                        <a:t>Paint</a:t>
                      </a:r>
                      <a:r>
                        <a:rPr lang="es-MX" sz="1400" b="1" i="0" u="none" strike="noStrike" dirty="0" smtClean="0">
                          <a:solidFill>
                            <a:srgbClr val="000000"/>
                          </a:solidFill>
                          <a:latin typeface="Calibri"/>
                        </a:rPr>
                        <a:t>)</a:t>
                      </a:r>
                      <a:r>
                        <a:rPr lang="es-MX" sz="1400" b="1" i="0" u="none" strike="noStrike" baseline="0" dirty="0" smtClean="0">
                          <a:solidFill>
                            <a:srgbClr val="000000"/>
                          </a:solidFill>
                          <a:latin typeface="Calibri"/>
                        </a:rPr>
                        <a:t>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LITROS</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60.00</a:t>
                      </a:r>
                    </a:p>
                  </a:txBody>
                  <a:tcPr marL="9525" marR="9525" marT="9525" marB="0" anchor="b">
                    <a:lnL>
                      <a:noFill/>
                    </a:lnL>
                    <a:lnR>
                      <a:noFill/>
                    </a:lnR>
                    <a:lnT>
                      <a:noFill/>
                    </a:lnT>
                    <a:lnB>
                      <a:noFill/>
                    </a:lnB>
                  </a:tcPr>
                </a:tc>
              </a:tr>
              <a:tr h="544061">
                <a:tc>
                  <a:txBody>
                    <a:bodyPr/>
                    <a:lstStyle/>
                    <a:p>
                      <a:pPr algn="l" fontAlgn="b"/>
                      <a:r>
                        <a:rPr lang="es-MX" sz="1400" b="1" i="0" u="none" strike="noStrike" dirty="0">
                          <a:solidFill>
                            <a:srgbClr val="000000"/>
                          </a:solidFill>
                          <a:latin typeface="Calibri"/>
                        </a:rPr>
                        <a:t>SELLADOR VINILICO </a:t>
                      </a:r>
                      <a:r>
                        <a:rPr lang="es-MX" sz="1400" b="1" i="0" u="none" strike="noStrike" dirty="0" smtClean="0">
                          <a:solidFill>
                            <a:srgbClr val="000000"/>
                          </a:solidFill>
                          <a:latin typeface="Calibri"/>
                        </a:rPr>
                        <a:t>  (</a:t>
                      </a:r>
                      <a:r>
                        <a:rPr lang="es-MX" sz="1400" b="1" i="0" u="none" strike="noStrike" baseline="0" dirty="0" smtClean="0">
                          <a:solidFill>
                            <a:srgbClr val="000000"/>
                          </a:solidFill>
                          <a:latin typeface="Calibri"/>
                        </a:rPr>
                        <a:t> Vinyl </a:t>
                      </a:r>
                      <a:r>
                        <a:rPr lang="es-MX" sz="1400" b="1" i="0" u="none" strike="noStrike" baseline="0" dirty="0" err="1" smtClean="0">
                          <a:solidFill>
                            <a:srgbClr val="000000"/>
                          </a:solidFill>
                          <a:latin typeface="Calibri"/>
                        </a:rPr>
                        <a:t>Sealant</a:t>
                      </a:r>
                      <a:r>
                        <a:rPr lang="es-MX" sz="1400" b="1" i="0" u="none" strike="noStrike" baseline="0"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LITROS</a:t>
                      </a:r>
                    </a:p>
                  </a:txBody>
                  <a:tcPr marL="9525" marR="9525" marT="9525" marB="0" anchor="b">
                    <a:lnL>
                      <a:noFill/>
                    </a:lnL>
                    <a:lnR>
                      <a:noFill/>
                    </a:lnR>
                    <a:lnT>
                      <a:noFill/>
                    </a:lnT>
                    <a:lnB>
                      <a:noFill/>
                    </a:lnB>
                  </a:tcPr>
                </a:tc>
                <a:tc>
                  <a:txBody>
                    <a:bodyPr/>
                    <a:lstStyle/>
                    <a:p>
                      <a:pPr algn="ctr" fontAlgn="b"/>
                      <a:r>
                        <a:rPr lang="es-MX" sz="1400" b="1" i="0" u="none" strike="noStrike">
                          <a:solidFill>
                            <a:srgbClr val="000000"/>
                          </a:solidFill>
                          <a:latin typeface="Calibri"/>
                        </a:rPr>
                        <a:t>40.00</a:t>
                      </a:r>
                    </a:p>
                  </a:txBody>
                  <a:tcPr marL="9525" marR="9525" marT="9525" marB="0" anchor="b">
                    <a:lnL>
                      <a:noFill/>
                    </a:lnL>
                    <a:lnR>
                      <a:noFill/>
                    </a:lnR>
                    <a:lnT>
                      <a:noFill/>
                    </a:lnT>
                    <a:lnB>
                      <a:noFill/>
                    </a:lnB>
                  </a:tcPr>
                </a:tc>
              </a:tr>
              <a:tr h="544061">
                <a:tc>
                  <a:txBody>
                    <a:bodyPr/>
                    <a:lstStyle/>
                    <a:p>
                      <a:pPr algn="l" fontAlgn="b"/>
                      <a:r>
                        <a:rPr lang="es-MX" sz="1400" b="1" i="0" u="none" strike="noStrike" dirty="0">
                          <a:solidFill>
                            <a:srgbClr val="000000"/>
                          </a:solidFill>
                          <a:latin typeface="Calibri"/>
                        </a:rPr>
                        <a:t>IMPERMIABILIZANTE SBS EN ROLLO DE 1.20 X 10.00 MTS</a:t>
                      </a:r>
                      <a:r>
                        <a:rPr lang="es-MX" sz="1400" b="1" i="0" u="none" strike="noStrike" dirty="0" smtClean="0">
                          <a:solidFill>
                            <a:srgbClr val="000000"/>
                          </a:solidFill>
                          <a:latin typeface="Calibri"/>
                        </a:rPr>
                        <a:t>. ( roll</a:t>
                      </a:r>
                      <a:r>
                        <a:rPr lang="es-MX" sz="1400" b="1" i="0" u="none" strike="noStrike" baseline="0" dirty="0" smtClean="0">
                          <a:solidFill>
                            <a:srgbClr val="000000"/>
                          </a:solidFill>
                          <a:latin typeface="Calibri"/>
                        </a:rPr>
                        <a:t> of impermeable </a:t>
                      </a:r>
                      <a:r>
                        <a:rPr lang="es-MX" sz="1400" b="1" i="0" u="none" strike="noStrike" baseline="0" dirty="0" err="1" smtClean="0">
                          <a:solidFill>
                            <a:srgbClr val="000000"/>
                          </a:solidFill>
                          <a:latin typeface="Calibri"/>
                        </a:rPr>
                        <a:t>tap</a:t>
                      </a:r>
                      <a:r>
                        <a:rPr lang="es-MX" sz="1400" b="1" i="0" u="none" strike="noStrike" baseline="0" dirty="0" smtClean="0">
                          <a:solidFill>
                            <a:srgbClr val="000000"/>
                          </a:solidFill>
                          <a:latin typeface="Calibri"/>
                        </a:rPr>
                        <a:t> ) </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s-MX" sz="1400" b="1" i="0" u="none" strike="noStrike" dirty="0">
                          <a:solidFill>
                            <a:srgbClr val="000000"/>
                          </a:solidFill>
                          <a:latin typeface="Calibri"/>
                        </a:rPr>
                        <a:t>PIEZAS</a:t>
                      </a:r>
                    </a:p>
                  </a:txBody>
                  <a:tcPr marL="9525" marR="9525" marT="9525" marB="0" anchor="b">
                    <a:lnL>
                      <a:noFill/>
                    </a:lnL>
                    <a:lnR>
                      <a:noFill/>
                    </a:lnR>
                    <a:lnT>
                      <a:noFill/>
                    </a:lnT>
                    <a:lnB>
                      <a:noFill/>
                    </a:lnB>
                  </a:tcPr>
                </a:tc>
                <a:tc>
                  <a:txBody>
                    <a:bodyPr/>
                    <a:lstStyle/>
                    <a:p>
                      <a:pPr algn="ctr" fontAlgn="b"/>
                      <a:endParaRPr lang="es-MX" sz="1400" b="1" i="0" u="none" strike="noStrike" dirty="0" smtClean="0">
                        <a:solidFill>
                          <a:srgbClr val="000000"/>
                        </a:solidFill>
                        <a:latin typeface="Calibri"/>
                      </a:endParaRPr>
                    </a:p>
                    <a:p>
                      <a:pPr algn="ctr" fontAlgn="b"/>
                      <a:endParaRPr lang="es-MX" sz="1400" b="1" i="0" u="none" strike="noStrike" dirty="0" smtClean="0">
                        <a:solidFill>
                          <a:srgbClr val="000000"/>
                        </a:solidFill>
                        <a:latin typeface="Calibri"/>
                      </a:endParaRPr>
                    </a:p>
                    <a:p>
                      <a:pPr algn="ctr" fontAlgn="b"/>
                      <a:r>
                        <a:rPr lang="es-MX" sz="1400" b="1" i="0" u="none" strike="noStrike" dirty="0" smtClean="0">
                          <a:solidFill>
                            <a:srgbClr val="000000"/>
                          </a:solidFill>
                          <a:latin typeface="Calibri"/>
                        </a:rPr>
                        <a:t>6.00</a:t>
                      </a:r>
                      <a:endParaRPr lang="es-MX" sz="1400" b="1"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5" name="4 CuadroTexto"/>
          <p:cNvSpPr txBox="1"/>
          <p:nvPr/>
        </p:nvSpPr>
        <p:spPr>
          <a:xfrm>
            <a:off x="3203848" y="5657671"/>
            <a:ext cx="5616624" cy="1077218"/>
          </a:xfrm>
          <a:prstGeom prst="rect">
            <a:avLst/>
          </a:prstGeom>
          <a:noFill/>
        </p:spPr>
        <p:txBody>
          <a:bodyPr wrap="square" rtlCol="0">
            <a:spAutoFit/>
          </a:bodyPr>
          <a:lstStyle/>
          <a:p>
            <a:endParaRPr lang="es-MX" sz="1600" dirty="0" smtClean="0"/>
          </a:p>
          <a:p>
            <a:r>
              <a:rPr lang="es-MX" sz="1600" dirty="0" smtClean="0"/>
              <a:t>NOTA:       </a:t>
            </a:r>
            <a:r>
              <a:rPr lang="es-MX" sz="1600" dirty="0" smtClean="0">
                <a:latin typeface="Cambria" pitchFamily="18" charset="0"/>
              </a:rPr>
              <a:t>EL LISTADO ANTES MENCIONADO HACE                    </a:t>
            </a:r>
          </a:p>
          <a:p>
            <a:r>
              <a:rPr lang="es-MX" sz="1600" dirty="0">
                <a:latin typeface="Cambria" pitchFamily="18" charset="0"/>
              </a:rPr>
              <a:t> </a:t>
            </a:r>
            <a:r>
              <a:rPr lang="es-MX" sz="1600" dirty="0" smtClean="0">
                <a:latin typeface="Cambria" pitchFamily="18" charset="0"/>
              </a:rPr>
              <a:t>                       REFERENCIA A LAS NECESIDADES PARA LA   </a:t>
            </a:r>
          </a:p>
          <a:p>
            <a:r>
              <a:rPr lang="es-MX" sz="1600" dirty="0">
                <a:latin typeface="Cambria" pitchFamily="18" charset="0"/>
              </a:rPr>
              <a:t> </a:t>
            </a:r>
            <a:r>
              <a:rPr lang="es-MX" sz="1600" dirty="0" smtClean="0">
                <a:latin typeface="Cambria" pitchFamily="18" charset="0"/>
              </a:rPr>
              <a:t>                       EDIFICAION DE UNA SOLA VIVENDA.</a:t>
            </a:r>
            <a:endParaRPr lang="es-MX" sz="1600" dirty="0">
              <a:latin typeface="Cambria" pitchFamily="18" charset="0"/>
            </a:endParaRPr>
          </a:p>
        </p:txBody>
      </p:sp>
    </p:spTree>
  </p:cSld>
  <p:clrMapOvr>
    <a:masterClrMapping/>
  </p:clrMapOvr>
  <p:transition spd="slow">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1124744"/>
            <a:ext cx="8280920" cy="4401205"/>
          </a:xfrm>
          <a:prstGeom prst="rect">
            <a:avLst/>
          </a:prstGeom>
          <a:noFill/>
        </p:spPr>
        <p:txBody>
          <a:bodyPr wrap="square" rtlCol="0">
            <a:spAutoFit/>
          </a:bodyPr>
          <a:lstStyle/>
          <a:p>
            <a:pPr algn="ctr"/>
            <a:r>
              <a:rPr lang="es-MX" sz="2800" dirty="0" smtClean="0">
                <a:latin typeface="Cambria" pitchFamily="18" charset="0"/>
              </a:rPr>
              <a:t>UNIENDO ESFUERZOS CONTINUAREMOS DIGNIFICANDO EL ESTILO DE VIDA COMBATIENDO LA POBREZA PATRIMONIAL DE  </a:t>
            </a:r>
            <a:r>
              <a:rPr lang="es-MX" sz="2800" b="1" dirty="0" smtClean="0">
                <a:latin typeface="Cambria" pitchFamily="18" charset="0"/>
              </a:rPr>
              <a:t>MICHOACAN</a:t>
            </a:r>
            <a:r>
              <a:rPr lang="es-MX" sz="2800" dirty="0" smtClean="0">
                <a:latin typeface="Cambria" pitchFamily="18" charset="0"/>
              </a:rPr>
              <a:t> Y </a:t>
            </a:r>
            <a:r>
              <a:rPr lang="es-MX" sz="2800" b="1" dirty="0" smtClean="0">
                <a:latin typeface="Cambria" pitchFamily="18" charset="0"/>
              </a:rPr>
              <a:t>JALISCO</a:t>
            </a:r>
            <a:r>
              <a:rPr lang="es-MX" sz="2800" dirty="0" smtClean="0">
                <a:latin typeface="Cambria" pitchFamily="18" charset="0"/>
              </a:rPr>
              <a:t> CON LA EDIFICACION DE  VIVENDAS</a:t>
            </a:r>
          </a:p>
          <a:p>
            <a:pPr algn="ctr"/>
            <a:endParaRPr lang="es-MX" sz="2800" dirty="0" smtClean="0">
              <a:latin typeface="Cambria" pitchFamily="18" charset="0"/>
            </a:endParaRPr>
          </a:p>
          <a:p>
            <a:pPr algn="ctr"/>
            <a:r>
              <a:rPr lang="es-MX" sz="2800" dirty="0" smtClean="0">
                <a:latin typeface="Cambria" pitchFamily="18" charset="0"/>
              </a:rPr>
              <a:t>BY JOINING OUR EFFORTS TO BUILD HOUSES  WE WILL CONTINUE TO DIGNIFY LIFE STYLES WHILE COMBATING POVERTY IN THE STATES OF MICHOACAN AND JALISCO </a:t>
            </a:r>
            <a:endParaRPr lang="es-MX" sz="2800" dirty="0">
              <a:latin typeface="Cambria" pitchFamily="18" charset="0"/>
            </a:endParaRPr>
          </a:p>
          <a:p>
            <a:pPr algn="ctr"/>
            <a:endParaRPr lang="es-MX" sz="2800" dirty="0">
              <a:latin typeface="Cambria" pitchFamily="18" charset="0"/>
            </a:endParaRP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857232"/>
            <a:ext cx="8229600" cy="5072098"/>
          </a:xfrm>
        </p:spPr>
        <p:txBody>
          <a:bodyPr>
            <a:noAutofit/>
          </a:bodyPr>
          <a:lstStyle/>
          <a:p>
            <a:pPr algn="just"/>
            <a:r>
              <a:rPr lang="es-MX" sz="2000" dirty="0" smtClean="0"/>
              <a:t>Se sujeta a la integración de una asociación civil debidamente constituida ante las instancias correspondientes ya que es la que nos va a permitir tener el control de dicho número de integrantes.</a:t>
            </a:r>
          </a:p>
          <a:p>
            <a:pPr algn="just"/>
            <a:r>
              <a:rPr lang="es-MX" sz="2000" dirty="0" smtClean="0"/>
              <a:t>Se opera de la siguiente manera:</a:t>
            </a:r>
          </a:p>
          <a:p>
            <a:pPr algn="just"/>
            <a:r>
              <a:rPr lang="es-MX" sz="2000" dirty="0" smtClean="0"/>
              <a:t>COFIMICH, solicita la integración de la A.C., la cual deberá aplicar a la misma un estudio socio económico a cada uno de los integrantes, para proponer un proyecto de vivienda de acuerdo al resultado que arroje el estudio socio económico. </a:t>
            </a:r>
          </a:p>
          <a:p>
            <a:pPr algn="just"/>
            <a:r>
              <a:rPr lang="es-MX" sz="2000" dirty="0" smtClean="0"/>
              <a:t>Una ves aprobado el proyecto de vivienda este estará representado , por dos integrantes de la mesa directiva de la A.C. y COFIMICH como representante legal. COFIMICH y la A.C., deberán crear un fideicomiso , para promover y proteger  subsidios federales , programas de gobierno  y/o dependencias .</a:t>
            </a:r>
          </a:p>
          <a:p>
            <a:pPr algn="just"/>
            <a:endParaRPr lang="es-MX" sz="1600" dirty="0"/>
          </a:p>
        </p:txBody>
      </p:sp>
      <p:sp>
        <p:nvSpPr>
          <p:cNvPr id="3" name="2 Título"/>
          <p:cNvSpPr>
            <a:spLocks noGrp="1"/>
          </p:cNvSpPr>
          <p:nvPr>
            <p:ph type="title"/>
          </p:nvPr>
        </p:nvSpPr>
        <p:spPr>
          <a:xfrm>
            <a:off x="457200" y="274638"/>
            <a:ext cx="8229600" cy="582594"/>
          </a:xfrm>
        </p:spPr>
        <p:txBody>
          <a:bodyPr>
            <a:normAutofit fontScale="90000"/>
          </a:bodyPr>
          <a:lstStyle/>
          <a:p>
            <a:r>
              <a:rPr lang="es-MX" dirty="0" smtClean="0"/>
              <a:t>   OPERATIVIDAD DEL PROYECTO</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1800" dirty="0" smtClean="0"/>
              <a:t>Subject to the integration of a civil association properly constituted </a:t>
            </a:r>
            <a:r>
              <a:rPr lang="en-US" sz="1800" dirty="0" err="1" smtClean="0"/>
              <a:t>vs</a:t>
            </a:r>
            <a:r>
              <a:rPr lang="en-US" sz="1800" dirty="0" smtClean="0"/>
              <a:t> via a corresponding  situations that will permit us to firmly control of the above mention number of the applicants. </a:t>
            </a:r>
          </a:p>
          <a:p>
            <a:pPr marL="109728" indent="0">
              <a:buNone/>
            </a:pPr>
            <a:r>
              <a:rPr lang="en-US" sz="1800" dirty="0" smtClean="0"/>
              <a:t>We will operate in the following manner; </a:t>
            </a:r>
          </a:p>
          <a:p>
            <a:pPr marL="109728" indent="0">
              <a:buNone/>
            </a:pPr>
            <a:r>
              <a:rPr lang="en-US" sz="1800" dirty="0" smtClean="0"/>
              <a:t>COFIMICH, attempting to integrate with  Civil Association, we will conduct a socio-economic study and so that the housing model reflects the interests of the applicants. </a:t>
            </a:r>
          </a:p>
          <a:p>
            <a:pPr marL="109728" indent="0">
              <a:buNone/>
            </a:pPr>
            <a:r>
              <a:rPr lang="en-US" sz="1800" dirty="0" smtClean="0"/>
              <a:t>Once the housing project is approved there will be two legally representatives from the Civil Association on the COFIMICH Board.</a:t>
            </a:r>
          </a:p>
          <a:p>
            <a:pPr marL="109728" indent="0">
              <a:buNone/>
            </a:pPr>
            <a:r>
              <a:rPr lang="en-US" sz="1800" dirty="0" smtClean="0"/>
              <a:t>COFIMICH and the Civil Association  (A. C.)  will create a Trust , to promote  and protect the federal subsidy  of the government program and/or the partnership.  </a:t>
            </a:r>
            <a:endParaRPr lang="en-US" sz="1800" dirty="0"/>
          </a:p>
        </p:txBody>
      </p:sp>
      <p:sp>
        <p:nvSpPr>
          <p:cNvPr id="3" name="Title 2"/>
          <p:cNvSpPr>
            <a:spLocks noGrp="1"/>
          </p:cNvSpPr>
          <p:nvPr>
            <p:ph type="title"/>
          </p:nvPr>
        </p:nvSpPr>
        <p:spPr/>
        <p:txBody>
          <a:bodyPr/>
          <a:lstStyle/>
          <a:p>
            <a:r>
              <a:rPr lang="en-US" dirty="0" smtClean="0"/>
              <a:t>Program Operation </a:t>
            </a:r>
            <a:endParaRPr lang="en-US" dirty="0"/>
          </a:p>
        </p:txBody>
      </p:sp>
    </p:spTree>
    <p:extLst>
      <p:ext uri="{BB962C8B-B14F-4D97-AF65-F5344CB8AC3E}">
        <p14:creationId xmlns:p14="http://schemas.microsoft.com/office/powerpoint/2010/main" val="2931448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5479</TotalTime>
  <Words>4775</Words>
  <Application>Microsoft Office PowerPoint</Application>
  <PresentationFormat>On-screen Show (4:3)</PresentationFormat>
  <Paragraphs>470</Paragraphs>
  <Slides>79</Slides>
  <Notes>2</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Concurrencia</vt:lpstr>
      <vt:lpstr>PowerPoint Presentation</vt:lpstr>
      <vt:lpstr>PowerPoint Presentation</vt:lpstr>
      <vt:lpstr>PowerPoint Presentation</vt:lpstr>
      <vt:lpstr>PowerPoint Presentation</vt:lpstr>
      <vt:lpstr>MISIÒN</vt:lpstr>
      <vt:lpstr>  Mission </vt:lpstr>
      <vt:lpstr>VALORES-VALUES  </vt:lpstr>
      <vt:lpstr>   OPERATIVIDAD DEL PROYECTO</vt:lpstr>
      <vt:lpstr>Program Operation </vt:lpstr>
      <vt:lpstr>PowerPoint Presentation</vt:lpstr>
      <vt:lpstr>PowerPoint Presentation</vt:lpstr>
      <vt:lpstr>COMPROMISO COFIMICH</vt:lpstr>
      <vt:lpstr>COFIMICH ‘ s  Commitment </vt:lpstr>
      <vt:lpstr> CADENA PRODUCTIVA-Production Chain</vt:lpstr>
      <vt:lpstr>PowerPoint Presentation</vt:lpstr>
      <vt:lpstr>PowerPoint Presentation</vt:lpstr>
      <vt:lpstr>Technical List of Housing Structural Elements </vt:lpstr>
      <vt:lpstr>PowerPoint Presentation</vt:lpstr>
      <vt:lpstr> Acústico- Sound-proofing </vt:lpstr>
      <vt:lpstr> Ecológico-Ecology </vt:lpstr>
      <vt:lpstr> Resistencia al fuego-  Fire Resistant Materials   </vt:lpstr>
      <vt:lpstr>PowerPoint Presentation</vt:lpstr>
      <vt:lpstr>Structure and Masonry </vt:lpstr>
      <vt:lpstr> Fácil manejo y colocación puede construir sin necesidad de levantar castillos- Easy  to construct without the need to use «castillos» .   </vt:lpstr>
      <vt:lpstr>PowerPoint Presentation</vt:lpstr>
      <vt:lpstr>  Resource Use </vt:lpstr>
      <vt:lpstr>Tecnificación del adobe- Installation of adobe </vt:lpstr>
      <vt:lpstr>PowerPoint Presentation</vt:lpstr>
      <vt:lpstr>         Sanitation System </vt:lpstr>
      <vt:lpstr>PowerPoint Presentation</vt:lpstr>
      <vt:lpstr>  Biodigester</vt:lpstr>
      <vt:lpstr>PowerPoint Presentation</vt:lpstr>
      <vt:lpstr>  Biodigester </vt:lpstr>
      <vt:lpstr>PowerPoint Presentation</vt:lpstr>
      <vt:lpstr>PowerPoint Presentation</vt:lpstr>
      <vt:lpstr>PowerPoint Presentation</vt:lpstr>
      <vt:lpstr>PowerPoint Presentation</vt:lpstr>
      <vt:lpstr>PowerPoint Presentation</vt:lpstr>
      <vt:lpstr>   Solar Panels </vt:lpstr>
      <vt:lpstr>PowerPoint Presentation</vt:lpstr>
      <vt:lpstr> PROYECTO INVERNADERO- Greenhouse Project   </vt:lpstr>
      <vt:lpstr>PowerPoint Presentation</vt:lpstr>
      <vt:lpstr>PowerPoint Presentation</vt:lpstr>
      <vt:lpstr>PowerPoint Presentation</vt:lpstr>
      <vt:lpstr>             OBJETIVOS </vt:lpstr>
      <vt:lpstr>             Objectives </vt:lpstr>
      <vt:lpstr>                   METAS</vt:lpstr>
      <vt:lpstr>   Goals  </vt:lpstr>
      <vt:lpstr> Precio en los meses Mayo, Junio, Julio-  Prices in May, June and July  </vt:lpstr>
      <vt:lpstr>Precio del producto en los meses Noviembre, Diciembre, Enero.</vt:lpstr>
      <vt:lpstr>PROYECTO BASURA -Waste project </vt:lpstr>
      <vt:lpstr>PowerPoint Presentation</vt:lpstr>
      <vt:lpstr>PowerPoint Presentation</vt:lpstr>
      <vt:lpstr>PowerPoint Presentation</vt:lpstr>
      <vt:lpstr>PowerPoint Presentation</vt:lpstr>
      <vt:lpstr>PowerPoint Presentation</vt:lpstr>
      <vt:lpstr>Engaño y Deshonestidad vs. Integridad y Honestidad Deceit and Dishonesty vs Integrity and Honesty </vt:lpstr>
      <vt:lpstr>PowerPoint Presentation</vt:lpstr>
      <vt:lpstr>=</vt:lpstr>
      <vt:lpstr>=</vt:lpstr>
      <vt:lpstr>Aluminio</vt:lpstr>
      <vt:lpstr>PowerPoint Presentation</vt:lpstr>
      <vt:lpstr>=</vt:lpstr>
      <vt:lpstr>PowerPoint Presentation</vt:lpstr>
      <vt:lpstr>PowerPoint Presentation</vt:lpstr>
      <vt:lpstr>PowerPoint Presentation</vt:lpstr>
      <vt:lpstr>COMPOSTA</vt:lpstr>
      <vt:lpstr>CREANDO COMPOSTA-Creating Compost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COFIMICH</dc:creator>
  <cp:lastModifiedBy>Ingman</cp:lastModifiedBy>
  <cp:revision>224</cp:revision>
  <dcterms:created xsi:type="dcterms:W3CDTF">2011-03-25T09:42:27Z</dcterms:created>
  <dcterms:modified xsi:type="dcterms:W3CDTF">2011-06-20T22:29:51Z</dcterms:modified>
</cp:coreProperties>
</file>